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7"/>
  </p:notesMasterIdLst>
  <p:sldIdLst>
    <p:sldId id="379" r:id="rId2"/>
    <p:sldId id="451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59" r:id="rId11"/>
    <p:sldId id="460" r:id="rId12"/>
    <p:sldId id="461" r:id="rId13"/>
    <p:sldId id="462" r:id="rId14"/>
    <p:sldId id="463" r:id="rId15"/>
    <p:sldId id="464" r:id="rId16"/>
    <p:sldId id="465" r:id="rId17"/>
    <p:sldId id="466" r:id="rId18"/>
    <p:sldId id="467" r:id="rId19"/>
    <p:sldId id="468" r:id="rId20"/>
    <p:sldId id="469" r:id="rId21"/>
    <p:sldId id="470" r:id="rId22"/>
    <p:sldId id="471" r:id="rId23"/>
    <p:sldId id="472" r:id="rId24"/>
    <p:sldId id="473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445" r:id="rId51"/>
    <p:sldId id="446" r:id="rId52"/>
    <p:sldId id="447" r:id="rId53"/>
    <p:sldId id="448" r:id="rId54"/>
    <p:sldId id="449" r:id="rId55"/>
    <p:sldId id="450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5" autoAdjust="0"/>
    <p:restoredTop sz="80849"/>
  </p:normalViewPr>
  <p:slideViewPr>
    <p:cSldViewPr snapToGrid="0">
      <p:cViewPr varScale="1">
        <p:scale>
          <a:sx n="66" d="100"/>
          <a:sy n="66" d="100"/>
        </p:scale>
        <p:origin x="11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8B251-66FE-5548-AB0B-9BA8F1537D62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B2634-A117-8649-AEE4-508F13DA8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3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B2634-A117-8649-AEE4-508F13DA81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19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B2634-A117-8649-AEE4-508F13DA81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2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8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52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17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2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708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387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94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6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7D1EC-9D57-4D66-834B-BC1FDFFB087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6E766-7779-48DA-B993-75301BD2E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507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e1zRvPM-i4?t=35s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5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4118" y="3075057"/>
            <a:ext cx="2555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5584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655" y="389744"/>
            <a:ext cx="771993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class Base</a:t>
            </a:r>
          </a:p>
          <a:p>
            <a:r>
              <a:rPr lang="en-US" altLang="ko-KR" sz="3000" dirty="0"/>
              <a:t>{</a:t>
            </a:r>
          </a:p>
          <a:p>
            <a:r>
              <a:rPr lang="en-US" altLang="ko-KR" sz="3000" dirty="0"/>
              <a:t>	public void </a:t>
            </a:r>
            <a:r>
              <a:rPr lang="en-US" altLang="ko-KR" sz="3000" dirty="0" err="1"/>
              <a:t>BaseMethod</a:t>
            </a:r>
            <a:r>
              <a:rPr lang="en-US" altLang="ko-KR" sz="3000" dirty="0"/>
              <a:t>()</a:t>
            </a:r>
          </a:p>
          <a:p>
            <a:r>
              <a:rPr lang="en-US" altLang="ko-KR" sz="3000" dirty="0"/>
              <a:t>	{</a:t>
            </a:r>
          </a:p>
          <a:p>
            <a:r>
              <a:rPr lang="en-US" altLang="ko-KR" sz="3000" dirty="0"/>
              <a:t>		</a:t>
            </a:r>
            <a:r>
              <a:rPr lang="en-US" altLang="ko-KR" sz="3000" dirty="0" err="1"/>
              <a:t>Console.WriteLine</a:t>
            </a:r>
            <a:r>
              <a:rPr lang="en-US" altLang="ko-KR" sz="3000" dirty="0"/>
              <a:t>( "</a:t>
            </a:r>
            <a:r>
              <a:rPr lang="en-US" altLang="ko-KR" sz="3000" dirty="0" err="1"/>
              <a:t>BaseMethod</a:t>
            </a:r>
            <a:r>
              <a:rPr lang="en-US" altLang="ko-KR" sz="3000" dirty="0"/>
              <a:t>" )</a:t>
            </a:r>
          </a:p>
          <a:p>
            <a:r>
              <a:rPr lang="en-US" altLang="ko-KR" sz="3000" dirty="0"/>
              <a:t>	};</a:t>
            </a:r>
          </a:p>
          <a:p>
            <a:r>
              <a:rPr lang="en-US" altLang="ko-KR" sz="3000" dirty="0"/>
              <a:t>}</a:t>
            </a:r>
          </a:p>
          <a:p>
            <a:endParaRPr lang="en-US" altLang="ko-KR" sz="3000" dirty="0"/>
          </a:p>
          <a:p>
            <a:r>
              <a:rPr lang="en-US" altLang="ko-KR" sz="3000" dirty="0">
                <a:solidFill>
                  <a:schemeClr val="accent3"/>
                </a:solidFill>
              </a:rPr>
              <a:t>class Derived : Base</a:t>
            </a:r>
          </a:p>
          <a:p>
            <a:r>
              <a:rPr lang="en-US" altLang="ko-KR" sz="3000" dirty="0"/>
              <a:t>{</a:t>
            </a:r>
          </a:p>
          <a:p>
            <a:r>
              <a:rPr lang="en-US" altLang="ko-KR" sz="3000" dirty="0"/>
              <a:t>}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75952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655" y="389744"/>
            <a:ext cx="771993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class Base</a:t>
            </a:r>
            <a:endParaRPr lang="ko-KR" altLang="ko-KR" sz="3200" dirty="0"/>
          </a:p>
          <a:p>
            <a:r>
              <a:rPr lang="en-US" altLang="ko-KR" sz="3200" dirty="0"/>
              <a:t>{</a:t>
            </a:r>
            <a:endParaRPr lang="ko-KR" altLang="en-US" sz="3200" dirty="0"/>
          </a:p>
          <a:p>
            <a:r>
              <a:rPr lang="ko-KR" altLang="en-US" sz="3200" dirty="0"/>
              <a:t>	</a:t>
            </a:r>
            <a:r>
              <a:rPr lang="en-US" altLang="ko-KR" sz="3200" dirty="0"/>
              <a:t>public void </a:t>
            </a:r>
            <a:r>
              <a:rPr lang="en-US" altLang="ko-KR" sz="3200" dirty="0" err="1"/>
              <a:t>BaseMethod</a:t>
            </a:r>
            <a:r>
              <a:rPr lang="en-US" altLang="ko-KR" sz="3200" dirty="0"/>
              <a:t>()</a:t>
            </a:r>
            <a:endParaRPr lang="ko-KR" altLang="ko-KR" sz="3200" dirty="0"/>
          </a:p>
          <a:p>
            <a:r>
              <a:rPr lang="ko-KR" altLang="en-US" sz="3200" dirty="0"/>
              <a:t>	</a:t>
            </a:r>
            <a:r>
              <a:rPr lang="en-US" altLang="ko-KR" sz="3200" dirty="0"/>
              <a:t>{ /* … */ }</a:t>
            </a:r>
            <a:endParaRPr lang="ko-KR" altLang="ko-KR" sz="3200" dirty="0"/>
          </a:p>
          <a:p>
            <a:r>
              <a:rPr lang="en-US" altLang="ko-KR" sz="3200" dirty="0"/>
              <a:t>}</a:t>
            </a:r>
            <a:endParaRPr lang="ko-KR" altLang="ko-KR" sz="3200" dirty="0"/>
          </a:p>
          <a:p>
            <a:r>
              <a:rPr lang="en-US" altLang="ko-KR" sz="3200" dirty="0"/>
              <a:t> </a:t>
            </a:r>
            <a:endParaRPr lang="ko-KR" altLang="ko-KR" sz="3200" dirty="0"/>
          </a:p>
          <a:p>
            <a:r>
              <a:rPr lang="en-US" altLang="ko-KR" sz="3200" dirty="0"/>
              <a:t>class Derived : Base</a:t>
            </a:r>
            <a:r>
              <a:rPr lang="ko-KR" altLang="ko-KR" sz="3200" dirty="0"/>
              <a:t> </a:t>
            </a:r>
            <a:endParaRPr lang="en-US" altLang="ko-KR" sz="3200" dirty="0"/>
          </a:p>
          <a:p>
            <a:r>
              <a:rPr lang="en-US" altLang="ko-KR" sz="3200" dirty="0"/>
              <a:t>{</a:t>
            </a:r>
            <a:endParaRPr lang="ko-KR" altLang="en-US" sz="3200" dirty="0"/>
          </a:p>
          <a:p>
            <a:r>
              <a:rPr lang="ko-KR" altLang="en-US" sz="3200" dirty="0"/>
              <a:t>	</a:t>
            </a:r>
            <a:r>
              <a:rPr lang="en-US" altLang="ko-KR" sz="3200" dirty="0"/>
              <a:t>public void </a:t>
            </a:r>
            <a:r>
              <a:rPr lang="en-US" altLang="ko-KR" sz="3200" dirty="0" err="1"/>
              <a:t>DerivedMethod</a:t>
            </a:r>
            <a:r>
              <a:rPr lang="en-US" altLang="ko-KR" sz="3200" dirty="0"/>
              <a:t>()</a:t>
            </a:r>
            <a:endParaRPr lang="ko-KR" altLang="ko-KR" sz="3200" dirty="0"/>
          </a:p>
          <a:p>
            <a:r>
              <a:rPr lang="ko-KR" altLang="en-US" sz="3200" dirty="0"/>
              <a:t>	</a:t>
            </a:r>
            <a:r>
              <a:rPr lang="en-US" altLang="ko-KR" sz="3200" dirty="0"/>
              <a:t>{ </a:t>
            </a:r>
            <a:endParaRPr lang="ko-KR" altLang="ko-KR" sz="3200" dirty="0"/>
          </a:p>
          <a:p>
            <a:r>
              <a:rPr lang="ko-KR" altLang="en-US" sz="3200" b="1" dirty="0">
                <a:solidFill>
                  <a:schemeClr val="accent3"/>
                </a:solidFill>
              </a:rPr>
              <a:t>		</a:t>
            </a:r>
            <a:r>
              <a:rPr lang="en-US" altLang="ko-KR" sz="3200" b="1" dirty="0" err="1">
                <a:solidFill>
                  <a:schemeClr val="accent3"/>
                </a:solidFill>
              </a:rPr>
              <a:t>base.</a:t>
            </a:r>
            <a:r>
              <a:rPr lang="en-US" altLang="ko-KR" sz="3200" dirty="0" err="1">
                <a:solidFill>
                  <a:schemeClr val="accent3"/>
                </a:solidFill>
              </a:rPr>
              <a:t>BaseMethod</a:t>
            </a:r>
            <a:r>
              <a:rPr lang="en-US" altLang="ko-KR" sz="3200" dirty="0">
                <a:solidFill>
                  <a:schemeClr val="accent3"/>
                </a:solidFill>
              </a:rPr>
              <a:t>();</a:t>
            </a:r>
            <a:endParaRPr lang="ko-KR" altLang="en-US" sz="3200" dirty="0">
              <a:solidFill>
                <a:schemeClr val="accent3"/>
              </a:solidFill>
            </a:endParaRPr>
          </a:p>
          <a:p>
            <a:r>
              <a:rPr lang="ko-KR" altLang="en-US" sz="3200" dirty="0">
                <a:solidFill>
                  <a:schemeClr val="accent3"/>
                </a:solidFill>
              </a:rPr>
              <a:t>	</a:t>
            </a:r>
            <a:r>
              <a:rPr lang="en-US" altLang="ko-KR" sz="3200" dirty="0"/>
              <a:t>}</a:t>
            </a:r>
            <a:endParaRPr lang="ko-KR" altLang="ko-KR" sz="3200" dirty="0"/>
          </a:p>
          <a:p>
            <a:r>
              <a:rPr lang="en-US" altLang="ko-KR" sz="3200" dirty="0"/>
              <a:t>} </a:t>
            </a:r>
            <a:endParaRPr lang="ko-KR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05618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0557" y="3075057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2658566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655" y="389744"/>
            <a:ext cx="771993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class Base</a:t>
            </a:r>
            <a:endParaRPr lang="ko-KR" altLang="ko-KR" sz="3200" dirty="0"/>
          </a:p>
          <a:p>
            <a:r>
              <a:rPr lang="en-US" altLang="ko-KR" sz="3200" dirty="0"/>
              <a:t>{</a:t>
            </a:r>
            <a:endParaRPr lang="ko-KR" altLang="en-US" sz="3200" dirty="0"/>
          </a:p>
          <a:p>
            <a:r>
              <a:rPr lang="ko-KR" altLang="en-US" sz="3200" dirty="0"/>
              <a:t>	</a:t>
            </a:r>
            <a:r>
              <a:rPr lang="en-US" altLang="ko-KR" sz="3200" dirty="0"/>
              <a:t>public void </a:t>
            </a:r>
            <a:r>
              <a:rPr lang="en-US" altLang="ko-KR" sz="3200" dirty="0" err="1"/>
              <a:t>BaseMethod</a:t>
            </a:r>
            <a:r>
              <a:rPr lang="en-US" altLang="ko-KR" sz="3200" dirty="0"/>
              <a:t>()</a:t>
            </a:r>
            <a:endParaRPr lang="ko-KR" altLang="ko-KR" sz="3200" dirty="0"/>
          </a:p>
          <a:p>
            <a:r>
              <a:rPr lang="ko-KR" altLang="en-US" sz="3200" dirty="0"/>
              <a:t>	</a:t>
            </a:r>
            <a:r>
              <a:rPr lang="en-US" altLang="ko-KR" sz="3200" dirty="0"/>
              <a:t>{ /* … */ }</a:t>
            </a:r>
            <a:endParaRPr lang="ko-KR" altLang="ko-KR" sz="3200" dirty="0"/>
          </a:p>
          <a:p>
            <a:r>
              <a:rPr lang="en-US" altLang="ko-KR" sz="3200" dirty="0"/>
              <a:t>}</a:t>
            </a:r>
            <a:endParaRPr lang="ko-KR" altLang="ko-KR" sz="3200" dirty="0"/>
          </a:p>
          <a:p>
            <a:r>
              <a:rPr lang="en-US" altLang="ko-KR" sz="3200" dirty="0"/>
              <a:t> </a:t>
            </a:r>
            <a:endParaRPr lang="ko-KR" altLang="ko-KR" sz="3200" dirty="0"/>
          </a:p>
          <a:p>
            <a:r>
              <a:rPr lang="en-US" altLang="ko-KR" sz="3200" dirty="0"/>
              <a:t>class Derived : Base</a:t>
            </a:r>
            <a:r>
              <a:rPr lang="ko-KR" altLang="ko-KR" sz="3200" dirty="0"/>
              <a:t> </a:t>
            </a:r>
            <a:endParaRPr lang="en-US" altLang="ko-KR" sz="3200" dirty="0"/>
          </a:p>
          <a:p>
            <a:r>
              <a:rPr lang="en-US" altLang="ko-KR" sz="3200" dirty="0"/>
              <a:t>{</a:t>
            </a:r>
            <a:endParaRPr lang="ko-KR" altLang="en-US" sz="3200" dirty="0"/>
          </a:p>
          <a:p>
            <a:r>
              <a:rPr lang="ko-KR" altLang="en-US" sz="3200" dirty="0"/>
              <a:t>	</a:t>
            </a:r>
            <a:r>
              <a:rPr lang="en-US" altLang="ko-KR" sz="3200" dirty="0"/>
              <a:t>public void </a:t>
            </a:r>
            <a:r>
              <a:rPr lang="en-US" altLang="ko-KR" sz="3200" dirty="0" err="1"/>
              <a:t>DerivedMethod</a:t>
            </a:r>
            <a:r>
              <a:rPr lang="en-US" altLang="ko-KR" sz="3200" dirty="0"/>
              <a:t>()</a:t>
            </a:r>
            <a:endParaRPr lang="ko-KR" altLang="ko-KR" sz="3200" dirty="0"/>
          </a:p>
          <a:p>
            <a:r>
              <a:rPr lang="ko-KR" altLang="en-US" sz="3200" dirty="0"/>
              <a:t>	</a:t>
            </a:r>
            <a:r>
              <a:rPr lang="en-US" altLang="ko-KR" sz="3200" dirty="0"/>
              <a:t>{ </a:t>
            </a:r>
            <a:endParaRPr lang="ko-KR" altLang="ko-KR" sz="3200" dirty="0"/>
          </a:p>
          <a:p>
            <a:r>
              <a:rPr lang="ko-KR" altLang="en-US" sz="3200" b="1" dirty="0">
                <a:solidFill>
                  <a:schemeClr val="accent3"/>
                </a:solidFill>
              </a:rPr>
              <a:t>		</a:t>
            </a:r>
            <a:r>
              <a:rPr lang="en-US" altLang="ko-KR" sz="3200" b="1" dirty="0" err="1">
                <a:solidFill>
                  <a:schemeClr val="accent3"/>
                </a:solidFill>
              </a:rPr>
              <a:t>base.</a:t>
            </a:r>
            <a:r>
              <a:rPr lang="en-US" altLang="ko-KR" sz="3200" dirty="0" err="1">
                <a:solidFill>
                  <a:schemeClr val="accent3"/>
                </a:solidFill>
              </a:rPr>
              <a:t>BaseMethod</a:t>
            </a:r>
            <a:r>
              <a:rPr lang="en-US" altLang="ko-KR" sz="3200" dirty="0">
                <a:solidFill>
                  <a:schemeClr val="accent3"/>
                </a:solidFill>
              </a:rPr>
              <a:t>();</a:t>
            </a:r>
            <a:endParaRPr lang="ko-KR" altLang="en-US" sz="3200" dirty="0">
              <a:solidFill>
                <a:schemeClr val="accent3"/>
              </a:solidFill>
            </a:endParaRPr>
          </a:p>
          <a:p>
            <a:r>
              <a:rPr lang="ko-KR" altLang="en-US" sz="3200">
                <a:solidFill>
                  <a:schemeClr val="accent3"/>
                </a:solidFill>
              </a:rPr>
              <a:t>	</a:t>
            </a:r>
            <a:r>
              <a:rPr lang="en-US" altLang="ko-KR" sz="3200"/>
              <a:t>}</a:t>
            </a:r>
            <a:endParaRPr lang="ko-KR" altLang="ko-KR" sz="3200" dirty="0"/>
          </a:p>
          <a:p>
            <a:r>
              <a:rPr lang="en-US" altLang="ko-KR" sz="3200" dirty="0"/>
              <a:t>} </a:t>
            </a:r>
            <a:endParaRPr lang="ko-KR" altLang="ko-KR" sz="3200" dirty="0"/>
          </a:p>
        </p:txBody>
      </p:sp>
    </p:spTree>
    <p:extLst>
      <p:ext uri="{BB962C8B-B14F-4D97-AF65-F5344CB8AC3E}">
        <p14:creationId xmlns:p14="http://schemas.microsoft.com/office/powerpoint/2010/main" val="8623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2052" y="151180"/>
            <a:ext cx="777989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class Base</a:t>
            </a:r>
            <a:endParaRPr lang="ko-KR" altLang="ko-KR" sz="2800" dirty="0"/>
          </a:p>
          <a:p>
            <a:r>
              <a:rPr lang="en-US" altLang="ko-KR" sz="2800" dirty="0"/>
              <a:t>{</a:t>
            </a:r>
            <a:endParaRPr lang="ko-KR" altLang="ko-KR" sz="2800" dirty="0"/>
          </a:p>
          <a:p>
            <a:r>
              <a:rPr lang="en-US" altLang="ko-KR" sz="2800" dirty="0"/>
              <a:t>    protected string Name;</a:t>
            </a:r>
            <a:endParaRPr lang="ko-KR" altLang="ko-KR" sz="2800" dirty="0"/>
          </a:p>
          <a:p>
            <a:r>
              <a:rPr lang="en-US" altLang="ko-KR" sz="2800" dirty="0"/>
              <a:t>    public Base(string Name)</a:t>
            </a:r>
          </a:p>
          <a:p>
            <a:r>
              <a:rPr lang="en-US" altLang="ko-KR" sz="2800" dirty="0"/>
              <a:t>    {     </a:t>
            </a:r>
            <a:r>
              <a:rPr lang="en-US" altLang="ko-KR" sz="2800" dirty="0" err="1"/>
              <a:t>this.Name</a:t>
            </a:r>
            <a:r>
              <a:rPr lang="en-US" altLang="ko-KR" sz="2800" dirty="0"/>
              <a:t> = Name;</a:t>
            </a:r>
            <a:endParaRPr lang="ko-KR" altLang="ko-KR" sz="2800" dirty="0"/>
          </a:p>
          <a:p>
            <a:r>
              <a:rPr lang="en-US" altLang="ko-KR" sz="2800" dirty="0"/>
              <a:t>    }</a:t>
            </a:r>
            <a:endParaRPr lang="ko-KR" altLang="ko-KR" sz="2800" dirty="0"/>
          </a:p>
          <a:p>
            <a:r>
              <a:rPr lang="en-US" altLang="ko-KR" sz="2800" dirty="0"/>
              <a:t>}</a:t>
            </a:r>
            <a:endParaRPr lang="ko-KR" altLang="ko-KR" sz="2800" dirty="0"/>
          </a:p>
          <a:p>
            <a:r>
              <a:rPr lang="en-US" altLang="ko-KR" sz="2800" dirty="0"/>
              <a:t> </a:t>
            </a:r>
            <a:endParaRPr lang="ko-KR" altLang="ko-KR" sz="2800" dirty="0"/>
          </a:p>
          <a:p>
            <a:r>
              <a:rPr lang="en-US" altLang="ko-KR" sz="2800" dirty="0"/>
              <a:t>class Derived : Base</a:t>
            </a:r>
            <a:endParaRPr lang="ko-KR" altLang="ko-KR" sz="2800" dirty="0"/>
          </a:p>
          <a:p>
            <a:r>
              <a:rPr lang="en-US" altLang="ko-KR" sz="2800" dirty="0"/>
              <a:t>{</a:t>
            </a:r>
            <a:endParaRPr lang="ko-KR" altLang="ko-KR" sz="2800" dirty="0"/>
          </a:p>
          <a:p>
            <a:r>
              <a:rPr lang="en-US" altLang="ko-KR" sz="2800" dirty="0"/>
              <a:t>    public Derived(string Name) : </a:t>
            </a:r>
            <a:r>
              <a:rPr lang="en-US" altLang="ko-KR" sz="2800" b="1" dirty="0">
                <a:solidFill>
                  <a:schemeClr val="accent3"/>
                </a:solidFill>
              </a:rPr>
              <a:t>base</a:t>
            </a:r>
            <a:r>
              <a:rPr lang="en-US" altLang="ko-KR" sz="2800" dirty="0">
                <a:solidFill>
                  <a:schemeClr val="accent3"/>
                </a:solidFill>
              </a:rPr>
              <a:t>(Name)</a:t>
            </a:r>
            <a:endParaRPr lang="ko-KR" altLang="ko-KR" sz="2800" dirty="0">
              <a:solidFill>
                <a:schemeClr val="accent3"/>
              </a:solidFill>
            </a:endParaRPr>
          </a:p>
          <a:p>
            <a:r>
              <a:rPr lang="en-US" altLang="ko-KR" sz="2800" dirty="0"/>
              <a:t>    {</a:t>
            </a:r>
            <a:endParaRPr lang="ko-KR" altLang="ko-KR" sz="2800" dirty="0"/>
          </a:p>
          <a:p>
            <a:r>
              <a:rPr lang="en-US" altLang="ko-KR" sz="2800" dirty="0"/>
              <a:t>        </a:t>
            </a:r>
            <a:r>
              <a:rPr lang="en-US" altLang="ko-KR" sz="2800" dirty="0" err="1"/>
              <a:t>Console.WriteLine</a:t>
            </a:r>
            <a:r>
              <a:rPr lang="en-US" altLang="ko-KR" sz="2800" dirty="0"/>
              <a:t>("{0}.Derived()", </a:t>
            </a:r>
            <a:r>
              <a:rPr lang="en-US" altLang="ko-KR" sz="2800" dirty="0" err="1"/>
              <a:t>this.Name</a:t>
            </a:r>
            <a:r>
              <a:rPr lang="en-US" altLang="ko-KR" sz="2800" dirty="0"/>
              <a:t>);</a:t>
            </a:r>
            <a:endParaRPr lang="ko-KR" altLang="ko-KR" sz="2800" dirty="0"/>
          </a:p>
          <a:p>
            <a:r>
              <a:rPr lang="en-US" altLang="ko-KR" sz="2800" dirty="0"/>
              <a:t>    }</a:t>
            </a:r>
            <a:endParaRPr lang="ko-KR" altLang="ko-KR" sz="2800" dirty="0"/>
          </a:p>
          <a:p>
            <a:r>
              <a:rPr lang="en-US" altLang="ko-KR" sz="2800" dirty="0"/>
              <a:t>}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87614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6850" y="2767281"/>
            <a:ext cx="6303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is</a:t>
            </a:r>
          </a:p>
          <a:p>
            <a:r>
              <a:rPr lang="en-US" sz="4000" dirty="0"/>
              <a:t>as</a:t>
            </a:r>
          </a:p>
        </p:txBody>
      </p:sp>
    </p:spTree>
    <p:extLst>
      <p:ext uri="{BB962C8B-B14F-4D97-AF65-F5344CB8AC3E}">
        <p14:creationId xmlns:p14="http://schemas.microsoft.com/office/powerpoint/2010/main" val="250641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2052" y="151180"/>
            <a:ext cx="777989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class Mammal</a:t>
            </a:r>
            <a:endParaRPr lang="ko-KR" altLang="ko-KR" sz="2800" dirty="0"/>
          </a:p>
          <a:p>
            <a:r>
              <a:rPr lang="en-US" altLang="ko-KR" sz="2800" dirty="0"/>
              <a:t>{</a:t>
            </a:r>
            <a:endParaRPr lang="ko-KR" altLang="ko-KR" sz="2800" dirty="0"/>
          </a:p>
          <a:p>
            <a:r>
              <a:rPr lang="en-US" altLang="ko-KR" sz="2800" dirty="0"/>
              <a:t>    public void Nurse() { … }</a:t>
            </a:r>
            <a:endParaRPr lang="ko-KR" altLang="ko-KR" sz="2800" dirty="0"/>
          </a:p>
          <a:p>
            <a:r>
              <a:rPr lang="en-US" altLang="ko-KR" sz="2800" dirty="0"/>
              <a:t>}</a:t>
            </a:r>
            <a:endParaRPr lang="ko-KR" altLang="ko-KR" sz="2800" dirty="0"/>
          </a:p>
          <a:p>
            <a:r>
              <a:rPr lang="en-US" altLang="ko-KR" sz="2800" dirty="0"/>
              <a:t> </a:t>
            </a:r>
            <a:endParaRPr lang="ko-KR" altLang="ko-KR" sz="2800" dirty="0"/>
          </a:p>
          <a:p>
            <a:r>
              <a:rPr lang="en-US" altLang="ko-KR" sz="2800" dirty="0"/>
              <a:t>class Dog : Mammal</a:t>
            </a:r>
            <a:endParaRPr lang="ko-KR" altLang="ko-KR" sz="2800" dirty="0"/>
          </a:p>
          <a:p>
            <a:r>
              <a:rPr lang="en-US" altLang="ko-KR" sz="2800" dirty="0"/>
              <a:t>{</a:t>
            </a:r>
            <a:endParaRPr lang="ko-KR" altLang="ko-KR" sz="2800" dirty="0"/>
          </a:p>
          <a:p>
            <a:r>
              <a:rPr lang="en-US" altLang="ko-KR" sz="2800" dirty="0"/>
              <a:t>    public void Bark() { … }</a:t>
            </a:r>
            <a:endParaRPr lang="ko-KR" altLang="ko-KR" sz="2800" dirty="0"/>
          </a:p>
          <a:p>
            <a:r>
              <a:rPr lang="en-US" altLang="ko-KR" sz="2800" dirty="0"/>
              <a:t>}</a:t>
            </a:r>
            <a:endParaRPr lang="ko-KR" altLang="ko-KR" sz="2800" dirty="0"/>
          </a:p>
          <a:p>
            <a:r>
              <a:rPr lang="en-US" altLang="ko-KR" sz="2800" dirty="0"/>
              <a:t> </a:t>
            </a:r>
            <a:endParaRPr lang="ko-KR" altLang="ko-KR" sz="2800" dirty="0"/>
          </a:p>
          <a:p>
            <a:r>
              <a:rPr lang="en-US" altLang="ko-KR" sz="2800" dirty="0"/>
              <a:t>class Cat : Mammal</a:t>
            </a:r>
            <a:endParaRPr lang="ko-KR" altLang="ko-KR" sz="2800" dirty="0"/>
          </a:p>
          <a:p>
            <a:r>
              <a:rPr lang="en-US" altLang="ko-KR" sz="2800" dirty="0"/>
              <a:t>{</a:t>
            </a:r>
            <a:endParaRPr lang="ko-KR" altLang="ko-KR" sz="2800" dirty="0"/>
          </a:p>
          <a:p>
            <a:r>
              <a:rPr lang="en-US" altLang="ko-KR" sz="2800" dirty="0"/>
              <a:t>    public void Meow() { … }</a:t>
            </a:r>
            <a:endParaRPr lang="ko-KR" altLang="ko-KR" sz="2800" dirty="0"/>
          </a:p>
          <a:p>
            <a:r>
              <a:rPr lang="en-US" altLang="ko-KR" sz="2800" dirty="0"/>
              <a:t>}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63677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2052" y="151180"/>
            <a:ext cx="577870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Mammal mammal = new Mammal();</a:t>
            </a:r>
            <a:endParaRPr lang="ko-KR" altLang="ko-KR" sz="2500" dirty="0"/>
          </a:p>
          <a:p>
            <a:r>
              <a:rPr lang="en-US" altLang="ko-KR" sz="2500" dirty="0" err="1"/>
              <a:t>mammal.Nurse</a:t>
            </a:r>
            <a:r>
              <a:rPr lang="en-US" altLang="ko-KR" sz="2500" dirty="0"/>
              <a:t>();</a:t>
            </a:r>
            <a:endParaRPr lang="ko-KR" altLang="ko-KR" sz="2500" dirty="0"/>
          </a:p>
          <a:p>
            <a:r>
              <a:rPr lang="en-US" altLang="ko-KR" sz="2500" dirty="0"/>
              <a:t> </a:t>
            </a:r>
            <a:endParaRPr lang="ko-KR" altLang="ko-KR" sz="2500" dirty="0"/>
          </a:p>
          <a:p>
            <a:r>
              <a:rPr lang="en-US" altLang="ko-KR" sz="2500" dirty="0">
                <a:solidFill>
                  <a:schemeClr val="accent3"/>
                </a:solidFill>
              </a:rPr>
              <a:t>mammal = new Dog();</a:t>
            </a:r>
            <a:endParaRPr lang="ko-KR" altLang="ko-KR" sz="2500" dirty="0">
              <a:solidFill>
                <a:schemeClr val="accent3"/>
              </a:solidFill>
            </a:endParaRPr>
          </a:p>
          <a:p>
            <a:r>
              <a:rPr lang="en-US" altLang="ko-KR" sz="2500" dirty="0" err="1"/>
              <a:t>mammal.Nurse</a:t>
            </a:r>
            <a:r>
              <a:rPr lang="en-US" altLang="ko-KR" sz="2500" dirty="0"/>
              <a:t>();</a:t>
            </a:r>
            <a:endParaRPr lang="ko-KR" altLang="ko-KR" sz="2500" dirty="0"/>
          </a:p>
          <a:p>
            <a:r>
              <a:rPr lang="en-US" altLang="ko-KR" sz="2500" dirty="0"/>
              <a:t> </a:t>
            </a:r>
            <a:endParaRPr lang="ko-KR" altLang="ko-KR" sz="2500" dirty="0"/>
          </a:p>
          <a:p>
            <a:r>
              <a:rPr lang="en-US" altLang="ko-KR" sz="2500" dirty="0">
                <a:solidFill>
                  <a:schemeClr val="accent3"/>
                </a:solidFill>
              </a:rPr>
              <a:t>Dog dog = (Dog)mammal;</a:t>
            </a:r>
            <a:endParaRPr lang="ko-KR" altLang="ko-KR" sz="2500" dirty="0">
              <a:solidFill>
                <a:schemeClr val="accent3"/>
              </a:solidFill>
            </a:endParaRPr>
          </a:p>
          <a:p>
            <a:r>
              <a:rPr lang="en-US" altLang="ko-KR" sz="2500" dirty="0" err="1"/>
              <a:t>dog.Nurse</a:t>
            </a:r>
            <a:r>
              <a:rPr lang="en-US" altLang="ko-KR" sz="2500" dirty="0"/>
              <a:t>();</a:t>
            </a:r>
            <a:endParaRPr lang="ko-KR" altLang="ko-KR" sz="2500" dirty="0"/>
          </a:p>
          <a:p>
            <a:r>
              <a:rPr lang="en-US" altLang="ko-KR" sz="2500" dirty="0" err="1"/>
              <a:t>dog.Bark</a:t>
            </a:r>
            <a:r>
              <a:rPr lang="en-US" altLang="ko-KR" sz="2500" dirty="0"/>
              <a:t>();</a:t>
            </a:r>
            <a:endParaRPr lang="ko-KR" altLang="ko-KR" sz="2500" dirty="0"/>
          </a:p>
          <a:p>
            <a:r>
              <a:rPr lang="en-US" altLang="ko-KR" sz="2500" dirty="0"/>
              <a:t> </a:t>
            </a:r>
            <a:endParaRPr lang="ko-KR" altLang="ko-KR" sz="2500" dirty="0"/>
          </a:p>
          <a:p>
            <a:r>
              <a:rPr lang="en-US" altLang="ko-KR" sz="2500" dirty="0">
                <a:solidFill>
                  <a:schemeClr val="accent3"/>
                </a:solidFill>
              </a:rPr>
              <a:t>mammal = new Cat();</a:t>
            </a:r>
            <a:endParaRPr lang="ko-KR" altLang="ko-KR" sz="2500" dirty="0">
              <a:solidFill>
                <a:schemeClr val="accent3"/>
              </a:solidFill>
            </a:endParaRPr>
          </a:p>
          <a:p>
            <a:r>
              <a:rPr lang="en-US" altLang="ko-KR" sz="2500" dirty="0" err="1"/>
              <a:t>mammal.Nurse</a:t>
            </a:r>
            <a:r>
              <a:rPr lang="en-US" altLang="ko-KR" sz="2500" dirty="0"/>
              <a:t>();</a:t>
            </a:r>
            <a:endParaRPr lang="ko-KR" altLang="ko-KR" sz="2500" dirty="0"/>
          </a:p>
          <a:p>
            <a:r>
              <a:rPr lang="en-US" altLang="ko-KR" sz="2500" dirty="0"/>
              <a:t> </a:t>
            </a:r>
            <a:endParaRPr lang="ko-KR" altLang="ko-KR" sz="2500" dirty="0"/>
          </a:p>
          <a:p>
            <a:r>
              <a:rPr lang="en-US" altLang="ko-KR" sz="2500" dirty="0">
                <a:solidFill>
                  <a:schemeClr val="accent3"/>
                </a:solidFill>
              </a:rPr>
              <a:t>Cat cat = (Dog)mammal;</a:t>
            </a:r>
            <a:endParaRPr lang="ko-KR" altLang="ko-KR" sz="2500" dirty="0">
              <a:solidFill>
                <a:schemeClr val="accent3"/>
              </a:solidFill>
            </a:endParaRPr>
          </a:p>
          <a:p>
            <a:r>
              <a:rPr lang="en-US" altLang="ko-KR" sz="2500" dirty="0" err="1"/>
              <a:t>cat.Nurse</a:t>
            </a:r>
            <a:r>
              <a:rPr lang="en-US" altLang="ko-KR" sz="2500" dirty="0"/>
              <a:t>();</a:t>
            </a:r>
            <a:endParaRPr lang="ko-KR" altLang="ko-KR" sz="2500" dirty="0"/>
          </a:p>
          <a:p>
            <a:r>
              <a:rPr lang="en-US" altLang="ko-KR" sz="2500" dirty="0" err="1"/>
              <a:t>cat.Meow</a:t>
            </a:r>
            <a:r>
              <a:rPr lang="en-US" altLang="ko-KR" sz="2500" dirty="0"/>
              <a:t>();</a:t>
            </a:r>
            <a:endParaRPr lang="ko-KR" altLang="ko-KR" sz="2500" dirty="0"/>
          </a:p>
        </p:txBody>
      </p:sp>
    </p:spTree>
    <p:extLst>
      <p:ext uri="{BB962C8B-B14F-4D97-AF65-F5344CB8AC3E}">
        <p14:creationId xmlns:p14="http://schemas.microsoft.com/office/powerpoint/2010/main" val="2645842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2052" y="151180"/>
            <a:ext cx="80572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class Zookeeper</a:t>
            </a:r>
            <a:endParaRPr lang="ko-KR" altLang="ko-KR" sz="2800" dirty="0"/>
          </a:p>
          <a:p>
            <a:r>
              <a:rPr lang="en-US" altLang="ko-KR" sz="2800" dirty="0"/>
              <a:t>{</a:t>
            </a:r>
            <a:endParaRPr lang="ko-KR" altLang="ko-KR" sz="2800" dirty="0"/>
          </a:p>
          <a:p>
            <a:r>
              <a:rPr lang="en-US" altLang="ko-KR" sz="2800" dirty="0"/>
              <a:t>    public void Wash( Dog dog ) { /* … */ }</a:t>
            </a:r>
            <a:endParaRPr lang="ko-KR" altLang="ko-KR" sz="2800" dirty="0"/>
          </a:p>
          <a:p>
            <a:r>
              <a:rPr lang="en-US" altLang="ko-KR" sz="2800" dirty="0"/>
              <a:t>    public void Wash( Cat cat ) { /* … */ }</a:t>
            </a:r>
            <a:endParaRPr lang="ko-KR" altLang="ko-KR" sz="2800" dirty="0"/>
          </a:p>
          <a:p>
            <a:r>
              <a:rPr lang="en-US" altLang="ko-KR" sz="2800" dirty="0"/>
              <a:t>    public void Wash( Elephant elephant ) { /* … */ }</a:t>
            </a:r>
            <a:endParaRPr lang="ko-KR" altLang="ko-KR" sz="2800" dirty="0"/>
          </a:p>
          <a:p>
            <a:r>
              <a:rPr lang="en-US" altLang="ko-KR" sz="2800" dirty="0"/>
              <a:t>    public void Wash( Lion lion ) { /* … */ }</a:t>
            </a:r>
            <a:endParaRPr lang="ko-KR" altLang="ko-KR" sz="2800" dirty="0"/>
          </a:p>
          <a:p>
            <a:r>
              <a:rPr lang="en-US" altLang="ko-KR" sz="2800" dirty="0"/>
              <a:t> </a:t>
            </a:r>
            <a:endParaRPr lang="ko-KR" altLang="ko-KR" sz="2800" dirty="0"/>
          </a:p>
          <a:p>
            <a:r>
              <a:rPr lang="en-US" altLang="ko-KR" sz="2800" dirty="0"/>
              <a:t>    // … 300</a:t>
            </a:r>
            <a:r>
              <a:rPr lang="ko-KR" altLang="ko-KR" sz="2800" dirty="0"/>
              <a:t>개 버전의</a:t>
            </a:r>
            <a:r>
              <a:rPr lang="en-US" altLang="ko-KR" sz="2800" dirty="0"/>
              <a:t> Wash() </a:t>
            </a:r>
            <a:r>
              <a:rPr lang="ko-KR" altLang="ko-KR" sz="2800" dirty="0"/>
              <a:t>메소드 선언</a:t>
            </a:r>
          </a:p>
          <a:p>
            <a:r>
              <a:rPr lang="en-US" altLang="ko-KR" sz="2800" dirty="0"/>
              <a:t>}</a:t>
            </a:r>
            <a:endParaRPr lang="ko-KR" altLang="ko-KR" sz="2800" dirty="0"/>
          </a:p>
        </p:txBody>
      </p:sp>
      <p:sp>
        <p:nvSpPr>
          <p:cNvPr id="2" name="Rectangle 1"/>
          <p:cNvSpPr/>
          <p:nvPr/>
        </p:nvSpPr>
        <p:spPr>
          <a:xfrm>
            <a:off x="682052" y="4384224"/>
            <a:ext cx="7712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class Zookeeper</a:t>
            </a:r>
            <a:endParaRPr lang="ko-KR" altLang="ko-KR" sz="2800" dirty="0"/>
          </a:p>
          <a:p>
            <a:r>
              <a:rPr lang="en-US" altLang="ko-KR" sz="2800" dirty="0"/>
              <a:t>{</a:t>
            </a:r>
            <a:endParaRPr lang="ko-KR" altLang="ko-KR" sz="2800" dirty="0"/>
          </a:p>
          <a:p>
            <a:r>
              <a:rPr lang="en-US" altLang="ko-KR" sz="2800" dirty="0"/>
              <a:t>    public void Wash( Mammal mammal ) { /* … */ }</a:t>
            </a:r>
            <a:endParaRPr lang="ko-KR" altLang="ko-KR" sz="2800" dirty="0"/>
          </a:p>
          <a:p>
            <a:r>
              <a:rPr lang="en-US" altLang="ko-KR" sz="2800" dirty="0"/>
              <a:t>}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3260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328" y="497428"/>
            <a:ext cx="8619344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/>
              <a:t>class </a:t>
            </a:r>
            <a:r>
              <a:rPr lang="en-US" altLang="ko-KR" sz="2500" dirty="0" err="1"/>
              <a:t>MyClass</a:t>
            </a:r>
            <a:endParaRPr lang="en-US" altLang="ko-KR" sz="2500" dirty="0"/>
          </a:p>
          <a:p>
            <a:r>
              <a:rPr lang="en-US" altLang="ko-KR" sz="2500" dirty="0"/>
              <a:t>{</a:t>
            </a:r>
          </a:p>
          <a:p>
            <a:r>
              <a:rPr lang="en-US" altLang="ko-KR" sz="2500" dirty="0"/>
              <a:t>    public </a:t>
            </a:r>
            <a:r>
              <a:rPr lang="en-US" altLang="ko-KR" sz="2500" dirty="0" err="1"/>
              <a:t>int</a:t>
            </a:r>
            <a:r>
              <a:rPr lang="en-US" altLang="ko-KR" sz="2500" dirty="0"/>
              <a:t> MyField1;</a:t>
            </a:r>
          </a:p>
          <a:p>
            <a:r>
              <a:rPr lang="en-US" altLang="ko-KR" sz="2500" dirty="0"/>
              <a:t>    public </a:t>
            </a:r>
            <a:r>
              <a:rPr lang="en-US" altLang="ko-KR" sz="2500" dirty="0" err="1"/>
              <a:t>int</a:t>
            </a:r>
            <a:r>
              <a:rPr lang="en-US" altLang="ko-KR" sz="2500" dirty="0"/>
              <a:t> MyField2;</a:t>
            </a:r>
          </a:p>
          <a:p>
            <a:r>
              <a:rPr lang="en-US" altLang="ko-KR" sz="2500" dirty="0"/>
              <a:t>}</a:t>
            </a:r>
          </a:p>
          <a:p>
            <a:endParaRPr lang="ko-KR" altLang="en-US" sz="2500" dirty="0"/>
          </a:p>
          <a:p>
            <a:r>
              <a:rPr lang="en-US" altLang="ko-KR" sz="2500" dirty="0" err="1"/>
              <a:t>MyClass</a:t>
            </a:r>
            <a:r>
              <a:rPr lang="en-US" altLang="ko-KR" sz="2500" dirty="0"/>
              <a:t> source = new </a:t>
            </a:r>
            <a:r>
              <a:rPr lang="en-US" altLang="ko-KR" sz="2500" dirty="0" err="1"/>
              <a:t>MyClass</a:t>
            </a:r>
            <a:r>
              <a:rPr lang="en-US" altLang="ko-KR" sz="2500" dirty="0"/>
              <a:t>();</a:t>
            </a:r>
          </a:p>
          <a:p>
            <a:r>
              <a:rPr lang="en-US" altLang="ko-KR" sz="2500" dirty="0"/>
              <a:t>source.MyField1 = 10;</a:t>
            </a:r>
            <a:endParaRPr lang="ko-KR" altLang="en-US" sz="2500" dirty="0"/>
          </a:p>
          <a:p>
            <a:r>
              <a:rPr lang="en-US" altLang="ko-KR" sz="2500" dirty="0"/>
              <a:t>source.MyField2 = 20;</a:t>
            </a:r>
          </a:p>
          <a:p>
            <a:endParaRPr lang="ko-KR" altLang="en-US" sz="2500" dirty="0"/>
          </a:p>
          <a:p>
            <a:r>
              <a:rPr lang="en-US" altLang="ko-KR" sz="2500" dirty="0" err="1"/>
              <a:t>MyClass</a:t>
            </a:r>
            <a:r>
              <a:rPr lang="en-US" altLang="ko-KR" sz="2500" dirty="0"/>
              <a:t> target = source;</a:t>
            </a:r>
          </a:p>
          <a:p>
            <a:r>
              <a:rPr lang="en-US" altLang="ko-KR" sz="2500" dirty="0"/>
              <a:t>target.MyField2 = 30;</a:t>
            </a:r>
          </a:p>
          <a:p>
            <a:endParaRPr lang="en-US" altLang="ko-KR" sz="2500" dirty="0"/>
          </a:p>
          <a:p>
            <a:r>
              <a:rPr lang="en-US" altLang="ko-KR" sz="2500" dirty="0" err="1"/>
              <a:t>Console.WriteLine</a:t>
            </a:r>
            <a:r>
              <a:rPr lang="en-US" altLang="ko-KR" sz="2500" dirty="0"/>
              <a:t>( "{0} {1}", source.MyField1, source.MyField2 );</a:t>
            </a:r>
          </a:p>
          <a:p>
            <a:r>
              <a:rPr lang="en-US" altLang="ko-KR" sz="2500" dirty="0" err="1"/>
              <a:t>Console.WriteLine</a:t>
            </a:r>
            <a:r>
              <a:rPr lang="en-US" altLang="ko-KR" sz="2500" dirty="0"/>
              <a:t>( "{0} {1}", target.MyField1,   target.MyField2 );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58396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82646" y="1659285"/>
            <a:ext cx="57787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Mammal mammal = new Dog();</a:t>
            </a:r>
            <a:endParaRPr lang="ko-KR" altLang="ko-KR" sz="2800" dirty="0"/>
          </a:p>
          <a:p>
            <a:r>
              <a:rPr lang="en-US" altLang="ko-KR" sz="2800" dirty="0"/>
              <a:t>Dog dog;</a:t>
            </a:r>
            <a:endParaRPr lang="ko-KR" altLang="ko-KR" sz="2800" dirty="0"/>
          </a:p>
          <a:p>
            <a:r>
              <a:rPr lang="en-US" altLang="ko-KR" sz="2800" dirty="0"/>
              <a:t> </a:t>
            </a:r>
            <a:r>
              <a:rPr lang="ko-KR" altLang="ko-KR" sz="2800" dirty="0"/>
              <a:t> </a:t>
            </a:r>
            <a:br>
              <a:rPr lang="ko-KR" altLang="ko-KR" sz="2800" dirty="0"/>
            </a:br>
            <a:r>
              <a:rPr lang="en-US" altLang="ko-KR" sz="2800" dirty="0"/>
              <a:t>if (mammal </a:t>
            </a:r>
            <a:r>
              <a:rPr lang="en-US" altLang="ko-KR" sz="2800" b="1" dirty="0">
                <a:solidFill>
                  <a:srgbClr val="FFFF00"/>
                </a:solidFill>
              </a:rPr>
              <a:t>is</a:t>
            </a:r>
            <a:r>
              <a:rPr lang="en-US" altLang="ko-KR" sz="2800" dirty="0"/>
              <a:t> Dog)</a:t>
            </a:r>
            <a:endParaRPr lang="ko-KR" altLang="ko-KR" sz="2800" dirty="0"/>
          </a:p>
          <a:p>
            <a:r>
              <a:rPr lang="en-US" altLang="ko-KR" sz="2800" dirty="0"/>
              <a:t>{</a:t>
            </a:r>
            <a:endParaRPr lang="ko-KR" altLang="ko-KR" sz="2800" dirty="0"/>
          </a:p>
          <a:p>
            <a:r>
              <a:rPr lang="en-US" altLang="ko-KR" sz="2800" dirty="0"/>
              <a:t>	dog = (Dog)mammal; </a:t>
            </a:r>
            <a:endParaRPr lang="ko-KR" altLang="ko-KR" sz="2800" dirty="0"/>
          </a:p>
          <a:p>
            <a:r>
              <a:rPr lang="en-US" altLang="ko-KR" sz="2800" dirty="0"/>
              <a:t>	</a:t>
            </a:r>
            <a:r>
              <a:rPr lang="en-US" altLang="ko-KR" sz="2800" dirty="0" err="1"/>
              <a:t>dog.Bark</a:t>
            </a:r>
            <a:r>
              <a:rPr lang="en-US" altLang="ko-KR" sz="2800" dirty="0"/>
              <a:t>();</a:t>
            </a:r>
            <a:endParaRPr lang="ko-KR" altLang="ko-KR" sz="2800" dirty="0"/>
          </a:p>
          <a:p>
            <a:r>
              <a:rPr lang="en-US" altLang="ko-KR" sz="2800" dirty="0"/>
              <a:t>}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5685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82646" y="1874729"/>
            <a:ext cx="57787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Mammal mammal2 = new Cat();</a:t>
            </a:r>
            <a:endParaRPr lang="ko-KR" altLang="ko-KR" sz="2800" dirty="0"/>
          </a:p>
          <a:p>
            <a:r>
              <a:rPr lang="en-US" altLang="ko-KR" sz="2800" dirty="0"/>
              <a:t> </a:t>
            </a:r>
            <a:r>
              <a:rPr lang="ko-KR" altLang="ko-KR" sz="2800" dirty="0"/>
              <a:t> </a:t>
            </a:r>
            <a:br>
              <a:rPr lang="ko-KR" altLang="ko-KR" sz="2800" dirty="0"/>
            </a:br>
            <a:r>
              <a:rPr lang="en-US" altLang="ko-KR" sz="2800" dirty="0"/>
              <a:t>Cat cat = mammal2 </a:t>
            </a:r>
            <a:r>
              <a:rPr lang="en-US" altLang="ko-KR" sz="2800" dirty="0">
                <a:solidFill>
                  <a:srgbClr val="FFFF00"/>
                </a:solidFill>
              </a:rPr>
              <a:t>as</a:t>
            </a:r>
            <a:r>
              <a:rPr lang="en-US" altLang="ko-KR" sz="2800" dirty="0"/>
              <a:t> Cat;</a:t>
            </a:r>
            <a:endParaRPr lang="ko-KR" altLang="ko-KR" sz="2800" dirty="0"/>
          </a:p>
          <a:p>
            <a:r>
              <a:rPr lang="en-US" altLang="ko-KR" sz="2800" dirty="0"/>
              <a:t>if (cat != null)</a:t>
            </a:r>
            <a:endParaRPr lang="ko-KR" altLang="ko-KR" sz="2800" dirty="0"/>
          </a:p>
          <a:p>
            <a:r>
              <a:rPr lang="en-US" altLang="ko-KR" sz="2800" dirty="0"/>
              <a:t>{</a:t>
            </a:r>
            <a:endParaRPr lang="ko-KR" altLang="ko-KR" sz="2800" dirty="0"/>
          </a:p>
          <a:p>
            <a:r>
              <a:rPr lang="en-US" altLang="ko-KR" sz="2800" dirty="0"/>
              <a:t>	</a:t>
            </a:r>
            <a:r>
              <a:rPr lang="en-US" altLang="ko-KR" sz="2800" dirty="0" err="1"/>
              <a:t>cat.Meow</a:t>
            </a:r>
            <a:r>
              <a:rPr lang="en-US" altLang="ko-KR" sz="2800" dirty="0"/>
              <a:t>();</a:t>
            </a:r>
            <a:endParaRPr lang="ko-KR" altLang="ko-KR" sz="2800" dirty="0"/>
          </a:p>
          <a:p>
            <a:r>
              <a:rPr lang="en-US" altLang="ko-KR" sz="2800" dirty="0"/>
              <a:t>}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40630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66" y="689789"/>
            <a:ext cx="9039068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dirty="0"/>
              <a:t>다형성</a:t>
            </a:r>
            <a:r>
              <a:rPr lang="en-US" altLang="ko-KR" sz="2500" dirty="0"/>
              <a:t>(Polymorphism)</a:t>
            </a:r>
          </a:p>
          <a:p>
            <a:pPr lvl="1"/>
            <a:r>
              <a:rPr lang="en-US" altLang="ko-KR" sz="2500" dirty="0"/>
              <a:t>OOP</a:t>
            </a:r>
            <a:r>
              <a:rPr lang="ko-KR" altLang="en-US" sz="2500" dirty="0"/>
              <a:t>에서 다형성은 </a:t>
            </a:r>
            <a:r>
              <a:rPr lang="ko-KR" altLang="ko-KR" sz="2500" dirty="0"/>
              <a:t>객체가 여러 형태를 가질 수 있음을 의미</a:t>
            </a:r>
            <a:endParaRPr lang="en-US" altLang="ko-KR" sz="2500" dirty="0"/>
          </a:p>
          <a:p>
            <a:pPr lvl="1"/>
            <a:r>
              <a:rPr lang="ko-KR" altLang="en-US" sz="2500" dirty="0"/>
              <a:t>하위 형식 다형성</a:t>
            </a:r>
            <a:r>
              <a:rPr lang="en-US" altLang="ko-KR" sz="2500" dirty="0"/>
              <a:t> (Subtype Polymorphism) </a:t>
            </a:r>
            <a:r>
              <a:rPr lang="ko-KR" altLang="en-US" sz="2500" dirty="0"/>
              <a:t>의 준말</a:t>
            </a:r>
            <a:endParaRPr lang="en-US" altLang="ko-KR" sz="2500" dirty="0"/>
          </a:p>
          <a:p>
            <a:pPr lvl="1"/>
            <a:r>
              <a:rPr lang="ko-KR" altLang="ko-KR" sz="2500" dirty="0"/>
              <a:t>자신으로부터 상속받아 만들어진 파생 클래스를 통해 다형성을 실현</a:t>
            </a:r>
            <a:endParaRPr lang="en-US" altLang="ko-KR" sz="2500" dirty="0"/>
          </a:p>
          <a:p>
            <a:pPr lvl="1"/>
            <a:r>
              <a:rPr lang="ko-KR" altLang="en-US" sz="2500" dirty="0"/>
              <a:t>다형성은 메소드 오버라이딩</a:t>
            </a:r>
            <a:r>
              <a:rPr lang="en-US" altLang="ko-KR" sz="2500" dirty="0"/>
              <a:t>(Overriding)</a:t>
            </a:r>
            <a:r>
              <a:rPr lang="ko-KR" altLang="en-US" sz="2500" dirty="0"/>
              <a:t>을 통해서 실현</a:t>
            </a:r>
            <a:endParaRPr lang="en-US" altLang="ko-KR" sz="2500" dirty="0"/>
          </a:p>
          <a:p>
            <a:pPr lvl="1"/>
            <a:endParaRPr lang="en-US" altLang="ko-KR" sz="2500" dirty="0"/>
          </a:p>
          <a:p>
            <a:r>
              <a:rPr lang="ko-KR" altLang="en-US" sz="2500" dirty="0"/>
              <a:t>오버라이딩</a:t>
            </a:r>
            <a:r>
              <a:rPr lang="en-US" altLang="ko-KR" sz="2500" dirty="0"/>
              <a:t>(Overriding)</a:t>
            </a:r>
          </a:p>
          <a:p>
            <a:pPr lvl="1"/>
            <a:r>
              <a:rPr lang="ko-KR" altLang="en-US" sz="2500" dirty="0"/>
              <a:t>부모 클래스에서 선언된 메소드를 자식 클래스에서 재정의 하는 것</a:t>
            </a:r>
            <a:endParaRPr lang="en-US" altLang="ko-KR" sz="2500" dirty="0"/>
          </a:p>
          <a:p>
            <a:pPr lvl="1"/>
            <a:r>
              <a:rPr lang="ko-KR" altLang="en-US" sz="2500" dirty="0"/>
              <a:t>어떤 메소드가 오버라이딩이 가능하려면 부모 클래스에서 미리 </a:t>
            </a:r>
            <a:r>
              <a:rPr lang="en-US" altLang="ko-KR" sz="2500" dirty="0"/>
              <a:t>virtual </a:t>
            </a:r>
            <a:r>
              <a:rPr lang="ko-KR" altLang="en-US" sz="2500" dirty="0"/>
              <a:t>한정자로 선언되어 있어야 함</a:t>
            </a:r>
            <a:endParaRPr lang="en-US" altLang="ko-KR" sz="2500" dirty="0"/>
          </a:p>
          <a:p>
            <a:pPr lvl="1"/>
            <a:r>
              <a:rPr lang="ko-KR" altLang="en-US" sz="2500" dirty="0"/>
              <a:t>자식 클래스는 부모 클래스에서 </a:t>
            </a:r>
            <a:r>
              <a:rPr lang="en-US" altLang="ko-KR" sz="2500" dirty="0"/>
              <a:t>virtual</a:t>
            </a:r>
            <a:r>
              <a:rPr lang="ko-KR" altLang="en-US" sz="2500" dirty="0"/>
              <a:t>로 선언되어 있는 메소드를 </a:t>
            </a:r>
            <a:r>
              <a:rPr lang="en-US" altLang="ko-KR" sz="2500" dirty="0"/>
              <a:t>override </a:t>
            </a:r>
            <a:r>
              <a:rPr lang="ko-KR" altLang="en-US" sz="2500" dirty="0"/>
              <a:t>한정자를 이용하여 재선언</a:t>
            </a:r>
            <a:r>
              <a:rPr lang="en-US" altLang="ko-KR" sz="2500" dirty="0"/>
              <a:t>(</a:t>
            </a:r>
            <a:r>
              <a:rPr lang="ko-KR" altLang="en-US" sz="2500" dirty="0"/>
              <a:t>재정의</a:t>
            </a:r>
            <a:r>
              <a:rPr lang="en-US" altLang="ko-KR" sz="2500" dirty="0"/>
              <a:t>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551002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4084" y="2036311"/>
            <a:ext cx="825583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class </a:t>
            </a:r>
            <a:r>
              <a:rPr lang="en-US" altLang="ko-KR" sz="2500" dirty="0" err="1"/>
              <a:t>ArmorSuite</a:t>
            </a:r>
            <a:endParaRPr lang="ko-KR" altLang="ko-KR" sz="2500" dirty="0"/>
          </a:p>
          <a:p>
            <a:r>
              <a:rPr lang="en-US" altLang="ko-KR" sz="2500" dirty="0"/>
              <a:t>{</a:t>
            </a:r>
            <a:endParaRPr lang="ko-KR" altLang="ko-KR" sz="2500" dirty="0"/>
          </a:p>
          <a:p>
            <a:r>
              <a:rPr lang="en-US" altLang="ko-KR" sz="2500" dirty="0"/>
              <a:t>	public </a:t>
            </a:r>
            <a:r>
              <a:rPr lang="en-US" altLang="ko-KR" sz="2500" b="1" dirty="0">
                <a:solidFill>
                  <a:srgbClr val="FFC000"/>
                </a:solidFill>
              </a:rPr>
              <a:t>virtual</a:t>
            </a:r>
            <a:r>
              <a:rPr lang="en-US" altLang="ko-KR" sz="2500" dirty="0">
                <a:solidFill>
                  <a:srgbClr val="FFC000"/>
                </a:solidFill>
              </a:rPr>
              <a:t> </a:t>
            </a:r>
            <a:r>
              <a:rPr lang="en-US" altLang="ko-KR" sz="2500" dirty="0"/>
              <a:t>void Initialize()</a:t>
            </a:r>
            <a:endParaRPr lang="ko-KR" altLang="ko-KR" sz="2500" dirty="0"/>
          </a:p>
          <a:p>
            <a:r>
              <a:rPr lang="en-US" altLang="ko-KR" sz="2500" dirty="0"/>
              <a:t>	{</a:t>
            </a:r>
            <a:endParaRPr lang="ko-KR" altLang="ko-KR" sz="2500" dirty="0"/>
          </a:p>
          <a:p>
            <a:r>
              <a:rPr lang="en-US" altLang="ko-KR" sz="2500" dirty="0"/>
              <a:t>		</a:t>
            </a:r>
            <a:r>
              <a:rPr lang="en-US" altLang="ko-KR" sz="2500" dirty="0" err="1"/>
              <a:t>Console.WriteLine</a:t>
            </a:r>
            <a:r>
              <a:rPr lang="en-US" altLang="ko-KR" sz="2500" dirty="0"/>
              <a:t>("Armored");</a:t>
            </a:r>
            <a:endParaRPr lang="ko-KR" altLang="ko-KR" sz="2500" dirty="0"/>
          </a:p>
          <a:p>
            <a:r>
              <a:rPr lang="en-US" altLang="ko-KR" sz="2500" dirty="0"/>
              <a:t>	}</a:t>
            </a:r>
            <a:endParaRPr lang="ko-KR" altLang="ko-KR" sz="2500" dirty="0"/>
          </a:p>
          <a:p>
            <a:r>
              <a:rPr lang="en-US" altLang="ko-KR" sz="2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7978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9252" y="112708"/>
            <a:ext cx="8765497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class </a:t>
            </a:r>
            <a:r>
              <a:rPr lang="en-US" altLang="ko-KR" sz="2500" dirty="0" err="1"/>
              <a:t>IronMan</a:t>
            </a:r>
            <a:r>
              <a:rPr lang="en-US" altLang="ko-KR" sz="2500" dirty="0"/>
              <a:t> : </a:t>
            </a:r>
            <a:r>
              <a:rPr lang="en-US" altLang="ko-KR" sz="2500" dirty="0" err="1">
                <a:solidFill>
                  <a:schemeClr val="accent3"/>
                </a:solidFill>
              </a:rPr>
              <a:t>ArmorSuite</a:t>
            </a:r>
            <a:endParaRPr lang="ko-KR" altLang="ko-KR" sz="2500" dirty="0">
              <a:solidFill>
                <a:schemeClr val="accent3"/>
              </a:solidFill>
            </a:endParaRPr>
          </a:p>
          <a:p>
            <a:r>
              <a:rPr lang="en-US" altLang="ko-KR" sz="2500" dirty="0"/>
              <a:t>{</a:t>
            </a:r>
            <a:endParaRPr lang="ko-KR" altLang="ko-KR" sz="2500" dirty="0"/>
          </a:p>
          <a:p>
            <a:r>
              <a:rPr lang="en-US" altLang="ko-KR" sz="2500" dirty="0"/>
              <a:t>	public </a:t>
            </a:r>
            <a:r>
              <a:rPr lang="en-US" altLang="ko-KR" sz="2500" b="1" dirty="0">
                <a:solidFill>
                  <a:srgbClr val="FFC000"/>
                </a:solidFill>
              </a:rPr>
              <a:t>override</a:t>
            </a:r>
            <a:r>
              <a:rPr lang="en-US" altLang="ko-KR" sz="2500" dirty="0">
                <a:solidFill>
                  <a:srgbClr val="FFC000"/>
                </a:solidFill>
              </a:rPr>
              <a:t> </a:t>
            </a:r>
            <a:r>
              <a:rPr lang="en-US" altLang="ko-KR" sz="2500" dirty="0"/>
              <a:t>void Initialize()</a:t>
            </a:r>
            <a:endParaRPr lang="ko-KR" altLang="ko-KR" sz="2500" dirty="0"/>
          </a:p>
          <a:p>
            <a:r>
              <a:rPr lang="en-US" altLang="ko-KR" sz="2500" dirty="0"/>
              <a:t>	{</a:t>
            </a:r>
            <a:endParaRPr lang="ko-KR" altLang="ko-KR" sz="2500" dirty="0"/>
          </a:p>
          <a:p>
            <a:r>
              <a:rPr lang="en-US" altLang="ko-KR" sz="2500" dirty="0"/>
              <a:t>		</a:t>
            </a:r>
            <a:r>
              <a:rPr lang="en-US" altLang="ko-KR" sz="2500" dirty="0" err="1"/>
              <a:t>base.Initialize</a:t>
            </a:r>
            <a:r>
              <a:rPr lang="en-US" altLang="ko-KR" sz="2500" dirty="0"/>
              <a:t>();</a:t>
            </a:r>
            <a:endParaRPr lang="ko-KR" altLang="ko-KR" sz="2500" dirty="0"/>
          </a:p>
          <a:p>
            <a:r>
              <a:rPr lang="en-US" altLang="ko-KR" sz="2500" dirty="0"/>
              <a:t>		</a:t>
            </a:r>
            <a:r>
              <a:rPr lang="en-US" altLang="ko-KR" sz="2500" dirty="0" err="1"/>
              <a:t>Console.WriteLine</a:t>
            </a:r>
            <a:r>
              <a:rPr lang="en-US" altLang="ko-KR" sz="2500" dirty="0"/>
              <a:t>("</a:t>
            </a:r>
            <a:r>
              <a:rPr lang="en-US" altLang="ko-KR" sz="2500" dirty="0" err="1"/>
              <a:t>Repulsor</a:t>
            </a:r>
            <a:r>
              <a:rPr lang="en-US" altLang="ko-KR" sz="2500" dirty="0"/>
              <a:t> Rays Armed");</a:t>
            </a:r>
            <a:endParaRPr lang="ko-KR" altLang="ko-KR" sz="2500" dirty="0"/>
          </a:p>
          <a:p>
            <a:r>
              <a:rPr lang="en-US" altLang="ko-KR" sz="2500" dirty="0"/>
              <a:t>	}</a:t>
            </a:r>
            <a:endParaRPr lang="ko-KR" altLang="ko-KR" sz="2500" dirty="0"/>
          </a:p>
          <a:p>
            <a:r>
              <a:rPr lang="en-US" altLang="ko-KR" sz="2500" dirty="0"/>
              <a:t>}</a:t>
            </a:r>
          </a:p>
          <a:p>
            <a:r>
              <a:rPr lang="en-US" altLang="ko-KR" sz="2500" dirty="0"/>
              <a:t>class </a:t>
            </a:r>
            <a:r>
              <a:rPr lang="en-US" altLang="ko-KR" sz="2500" dirty="0" err="1"/>
              <a:t>WarMachine</a:t>
            </a:r>
            <a:r>
              <a:rPr lang="en-US" altLang="ko-KR" sz="2500" dirty="0"/>
              <a:t> : </a:t>
            </a:r>
            <a:r>
              <a:rPr lang="en-US" altLang="ko-KR" sz="2500" dirty="0" err="1">
                <a:solidFill>
                  <a:schemeClr val="accent3"/>
                </a:solidFill>
              </a:rPr>
              <a:t>ArmorSuite</a:t>
            </a:r>
            <a:endParaRPr lang="ko-KR" altLang="ko-KR" sz="2500" dirty="0">
              <a:solidFill>
                <a:schemeClr val="accent3"/>
              </a:solidFill>
            </a:endParaRPr>
          </a:p>
          <a:p>
            <a:r>
              <a:rPr lang="en-US" altLang="ko-KR" sz="2500" dirty="0"/>
              <a:t>{</a:t>
            </a:r>
          </a:p>
          <a:p>
            <a:r>
              <a:rPr lang="en-US" altLang="ko-KR" sz="2500" dirty="0"/>
              <a:t>	public </a:t>
            </a:r>
            <a:r>
              <a:rPr lang="en-US" altLang="ko-KR" sz="2500" b="1" dirty="0">
                <a:solidFill>
                  <a:srgbClr val="FFC000"/>
                </a:solidFill>
              </a:rPr>
              <a:t>override</a:t>
            </a:r>
            <a:r>
              <a:rPr lang="en-US" altLang="ko-KR" sz="2500" dirty="0">
                <a:solidFill>
                  <a:srgbClr val="FFC000"/>
                </a:solidFill>
              </a:rPr>
              <a:t> </a:t>
            </a:r>
            <a:r>
              <a:rPr lang="en-US" altLang="ko-KR" sz="2500" dirty="0"/>
              <a:t>void Initialize()</a:t>
            </a:r>
            <a:endParaRPr lang="ko-KR" altLang="ko-KR" sz="2500" dirty="0"/>
          </a:p>
          <a:p>
            <a:r>
              <a:rPr lang="en-US" altLang="ko-KR" sz="2500" dirty="0"/>
              <a:t>	{</a:t>
            </a:r>
            <a:endParaRPr lang="ko-KR" altLang="ko-KR" sz="2500" dirty="0"/>
          </a:p>
          <a:p>
            <a:r>
              <a:rPr lang="en-US" altLang="ko-KR" sz="2500" dirty="0"/>
              <a:t>		</a:t>
            </a:r>
            <a:r>
              <a:rPr lang="en-US" altLang="ko-KR" sz="2500" dirty="0" err="1"/>
              <a:t>base.Initialize</a:t>
            </a:r>
            <a:r>
              <a:rPr lang="en-US" altLang="ko-KR" sz="2500" dirty="0"/>
              <a:t>();</a:t>
            </a:r>
          </a:p>
          <a:p>
            <a:r>
              <a:rPr lang="en-US" altLang="ko-KR" sz="2500" dirty="0"/>
              <a:t>		</a:t>
            </a:r>
            <a:r>
              <a:rPr lang="en-US" altLang="ko-KR" sz="2500" dirty="0" err="1"/>
              <a:t>Console.WriteLine</a:t>
            </a:r>
            <a:r>
              <a:rPr lang="en-US" altLang="ko-KR" sz="2500" dirty="0"/>
              <a:t>("Double-Barrel Cannons Armed");</a:t>
            </a:r>
          </a:p>
          <a:p>
            <a:r>
              <a:rPr lang="en-US" altLang="ko-KR" sz="2500" dirty="0"/>
              <a:t>		</a:t>
            </a:r>
            <a:r>
              <a:rPr lang="en-US" altLang="ko-KR" sz="2500" dirty="0" err="1"/>
              <a:t>Console.WriteLine</a:t>
            </a:r>
            <a:r>
              <a:rPr lang="en-US" altLang="ko-KR" sz="2500" dirty="0"/>
              <a:t>("Micro-Rocket Launcher Armed");</a:t>
            </a:r>
            <a:endParaRPr lang="ko-KR" altLang="ko-KR" sz="2500" dirty="0"/>
          </a:p>
          <a:p>
            <a:r>
              <a:rPr lang="en-US" altLang="ko-KR" sz="2500" dirty="0"/>
              <a:t>    }</a:t>
            </a:r>
            <a:endParaRPr lang="ko-KR" altLang="ko-KR" sz="2500" dirty="0"/>
          </a:p>
          <a:p>
            <a:r>
              <a:rPr lang="en-US" altLang="ko-KR" sz="2500" dirty="0"/>
              <a:t>}</a:t>
            </a:r>
            <a:endParaRPr lang="ko-KR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242499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3024268" y="3244334"/>
            <a:ext cx="37190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https://youtu.be/Oe1zRvPM-i4?t=35s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23" y="0"/>
            <a:ext cx="5504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3836" y="3075057"/>
            <a:ext cx="5556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기사</a:t>
            </a:r>
            <a:r>
              <a:rPr lang="en-US" sz="4000" dirty="0"/>
              <a:t> 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11" y="0"/>
            <a:ext cx="5421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3836" y="3075057"/>
            <a:ext cx="5556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아처</a:t>
            </a:r>
            <a:r>
              <a:rPr lang="en-US" sz="4000" dirty="0"/>
              <a:t> 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328" y="497428"/>
            <a:ext cx="861934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 err="1"/>
              <a:t>MyClass</a:t>
            </a:r>
            <a:r>
              <a:rPr lang="en-US" altLang="ko-KR" sz="2500" dirty="0"/>
              <a:t> source = new </a:t>
            </a:r>
            <a:r>
              <a:rPr lang="en-US" altLang="ko-KR" sz="2500" dirty="0" err="1"/>
              <a:t>MyClass</a:t>
            </a:r>
            <a:r>
              <a:rPr lang="en-US" altLang="ko-KR" sz="2500" dirty="0"/>
              <a:t>();</a:t>
            </a:r>
          </a:p>
          <a:p>
            <a:r>
              <a:rPr lang="en-US" altLang="ko-KR" sz="2500" dirty="0"/>
              <a:t>source.MyField1 = 10;</a:t>
            </a:r>
            <a:endParaRPr lang="ko-KR" altLang="en-US" sz="2500" dirty="0"/>
          </a:p>
          <a:p>
            <a:r>
              <a:rPr lang="en-US" altLang="ko-KR" sz="2500" dirty="0"/>
              <a:t>source.MyField2 = 20;</a:t>
            </a:r>
          </a:p>
          <a:p>
            <a:endParaRPr lang="ko-KR" altLang="en-US" sz="2500" dirty="0"/>
          </a:p>
          <a:p>
            <a:r>
              <a:rPr lang="en-US" altLang="ko-KR" sz="2500" dirty="0" err="1"/>
              <a:t>MyClass</a:t>
            </a:r>
            <a:r>
              <a:rPr lang="en-US" altLang="ko-KR" sz="2500" dirty="0"/>
              <a:t> target = source;</a:t>
            </a:r>
          </a:p>
          <a:p>
            <a:r>
              <a:rPr lang="en-US" altLang="ko-KR" sz="2500" dirty="0"/>
              <a:t>target.MyField2 = 30;</a:t>
            </a:r>
          </a:p>
          <a:p>
            <a:endParaRPr lang="en-US" altLang="ko-KR" sz="2500" dirty="0"/>
          </a:p>
          <a:p>
            <a:r>
              <a:rPr lang="en-US" altLang="ko-KR" sz="2500" dirty="0" err="1"/>
              <a:t>Console.WriteLine</a:t>
            </a:r>
            <a:r>
              <a:rPr lang="en-US" altLang="ko-KR" sz="2500" dirty="0"/>
              <a:t>( "{0} {1}", source.MyField1, source.MyField2 );</a:t>
            </a:r>
          </a:p>
          <a:p>
            <a:r>
              <a:rPr lang="en-US" altLang="ko-KR" sz="2500" dirty="0" err="1"/>
              <a:t>Console.WriteLine</a:t>
            </a:r>
            <a:r>
              <a:rPr lang="en-US" altLang="ko-KR" sz="2500" dirty="0"/>
              <a:t>( "{0} {1}", target.MyField1,   target.MyField2 );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72861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06" y="0"/>
            <a:ext cx="5420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0875" y="3075057"/>
            <a:ext cx="6582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해골병사</a:t>
            </a:r>
            <a:r>
              <a:rPr lang="en-US" sz="4000" dirty="0"/>
              <a:t> 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82" y="0"/>
            <a:ext cx="5481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0875" y="3075057"/>
            <a:ext cx="6582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해골군대</a:t>
            </a:r>
            <a:r>
              <a:rPr lang="en-US" sz="4000" dirty="0"/>
              <a:t> 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244" y="0"/>
            <a:ext cx="5461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7355" y="3075057"/>
            <a:ext cx="6069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고블린</a:t>
            </a:r>
            <a:r>
              <a:rPr lang="en-US" sz="4000" dirty="0"/>
              <a:t> 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17" y="0"/>
            <a:ext cx="5459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167" y="3075057"/>
            <a:ext cx="6697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창 고블린</a:t>
            </a:r>
            <a:r>
              <a:rPr lang="en-US" sz="4000" dirty="0"/>
              <a:t> 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42" y="0"/>
            <a:ext cx="5484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7355" y="3075057"/>
            <a:ext cx="6069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발키리</a:t>
            </a:r>
            <a:r>
              <a:rPr lang="en-US" sz="4000" dirty="0"/>
              <a:t> 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8"/>
          <p:cNvGraphicFramePr>
            <a:graphicFrameLocks noChangeAspect="1"/>
          </p:cNvGraphicFramePr>
          <p:nvPr>
            <p:extLst/>
          </p:nvPr>
        </p:nvGraphicFramePr>
        <p:xfrm>
          <a:off x="2032224" y="2473125"/>
          <a:ext cx="4618205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3" imgW="3292650" imgH="1479600" progId="Visio.Drawing.11">
                  <p:embed/>
                </p:oleObj>
              </mc:Choice>
              <mc:Fallback>
                <p:oleObj name="Visio" r:id="rId3" imgW="3292650" imgH="14796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224" y="2473125"/>
                        <a:ext cx="4618205" cy="208823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5468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54" y="0"/>
            <a:ext cx="5489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2498" y="3075057"/>
            <a:ext cx="7839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베이비 드래곤 </a:t>
            </a:r>
            <a:r>
              <a:rPr lang="en-US" sz="4000" dirty="0"/>
              <a:t>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08" y="0"/>
            <a:ext cx="552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3836" y="3075057"/>
            <a:ext cx="5556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마녀 </a:t>
            </a:r>
            <a:r>
              <a:rPr lang="en-US" sz="4000" dirty="0"/>
              <a:t>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59" y="0"/>
            <a:ext cx="541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3836" y="3075057"/>
            <a:ext cx="6582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자이언트 </a:t>
            </a:r>
            <a:r>
              <a:rPr lang="en-US" sz="4000" dirty="0"/>
              <a:t>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62" y="0"/>
            <a:ext cx="5469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0206" y="3075057"/>
            <a:ext cx="7723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자이언트 해골 </a:t>
            </a:r>
            <a:r>
              <a:rPr lang="en-US" sz="4000" dirty="0"/>
              <a:t>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637" y="0"/>
            <a:ext cx="5408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81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167" y="3075057"/>
            <a:ext cx="6697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폭탄 타워 </a:t>
            </a:r>
            <a:r>
              <a:rPr lang="en-US" sz="4000" dirty="0"/>
              <a:t>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1600" y="0"/>
            <a:ext cx="670809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/>
              <a:t>class </a:t>
            </a:r>
            <a:r>
              <a:rPr lang="en-US" altLang="ko-KR" sz="2200" dirty="0" err="1"/>
              <a:t>MyClass</a:t>
            </a:r>
            <a:r>
              <a:rPr lang="ko-KR" altLang="ko-KR" sz="2200" dirty="0"/>
              <a:t> </a:t>
            </a:r>
          </a:p>
          <a:p>
            <a:r>
              <a:rPr lang="en-US" altLang="ko-KR" sz="2200" dirty="0"/>
              <a:t>{</a:t>
            </a:r>
            <a:endParaRPr lang="ko-KR" altLang="ko-KR" sz="2200" dirty="0"/>
          </a:p>
          <a:p>
            <a:r>
              <a:rPr lang="en-US" altLang="ko-KR" sz="2200" dirty="0"/>
              <a:t>    public </a:t>
            </a:r>
            <a:r>
              <a:rPr lang="en-US" altLang="ko-KR" sz="2200" dirty="0" err="1"/>
              <a:t>int</a:t>
            </a:r>
            <a:r>
              <a:rPr lang="en-US" altLang="ko-KR" sz="2200" dirty="0"/>
              <a:t> MyField1;</a:t>
            </a:r>
            <a:endParaRPr lang="ko-KR" altLang="ko-KR" sz="2200" dirty="0"/>
          </a:p>
          <a:p>
            <a:r>
              <a:rPr lang="en-US" altLang="ko-KR" sz="2200" dirty="0"/>
              <a:t>    public </a:t>
            </a:r>
            <a:r>
              <a:rPr lang="en-US" altLang="ko-KR" sz="2200" dirty="0" err="1"/>
              <a:t>int</a:t>
            </a:r>
            <a:r>
              <a:rPr lang="en-US" altLang="ko-KR" sz="2200" dirty="0"/>
              <a:t> MyField2;</a:t>
            </a:r>
          </a:p>
          <a:p>
            <a:endParaRPr lang="ko-KR" altLang="ko-KR" sz="2200" dirty="0"/>
          </a:p>
          <a:p>
            <a:r>
              <a:rPr lang="en-US" altLang="ko-KR" sz="2200" dirty="0"/>
              <a:t>    public </a:t>
            </a:r>
            <a:r>
              <a:rPr lang="en-US" altLang="ko-KR" sz="2200" dirty="0" err="1"/>
              <a:t>MyClass</a:t>
            </a:r>
            <a:r>
              <a:rPr lang="en-US" altLang="ko-KR" sz="2200" dirty="0"/>
              <a:t> </a:t>
            </a:r>
            <a:r>
              <a:rPr lang="en-US" altLang="ko-KR" sz="2200" dirty="0" err="1"/>
              <a:t>DeepCopy</a:t>
            </a:r>
            <a:r>
              <a:rPr lang="en-US" altLang="ko-KR" sz="2200" dirty="0"/>
              <a:t>()</a:t>
            </a:r>
            <a:endParaRPr lang="ko-KR" altLang="ko-KR" sz="2200" dirty="0"/>
          </a:p>
          <a:p>
            <a:r>
              <a:rPr lang="en-US" altLang="ko-KR" sz="2200" dirty="0"/>
              <a:t>    {</a:t>
            </a:r>
            <a:endParaRPr lang="ko-KR" altLang="ko-KR" sz="2200" dirty="0"/>
          </a:p>
          <a:p>
            <a:r>
              <a:rPr lang="en-US" altLang="ko-KR" sz="2200" dirty="0"/>
              <a:t>        </a:t>
            </a:r>
            <a:r>
              <a:rPr lang="en-US" altLang="ko-KR" sz="2200" dirty="0" err="1"/>
              <a:t>MyClass</a:t>
            </a:r>
            <a:r>
              <a:rPr lang="en-US" altLang="ko-KR" sz="2200" dirty="0"/>
              <a:t> </a:t>
            </a:r>
            <a:r>
              <a:rPr lang="en-US" altLang="ko-KR" sz="2200" dirty="0" err="1"/>
              <a:t>newCopy</a:t>
            </a:r>
            <a:r>
              <a:rPr lang="en-US" altLang="ko-KR" sz="2200" dirty="0"/>
              <a:t> = new </a:t>
            </a:r>
            <a:r>
              <a:rPr lang="en-US" altLang="ko-KR" sz="2200" dirty="0" err="1"/>
              <a:t>MyClass</a:t>
            </a:r>
            <a:r>
              <a:rPr lang="en-US" altLang="ko-KR" sz="2200" dirty="0"/>
              <a:t>();</a:t>
            </a:r>
            <a:endParaRPr lang="ko-KR" altLang="ko-KR" sz="2200" dirty="0"/>
          </a:p>
          <a:p>
            <a:r>
              <a:rPr lang="en-US" altLang="ko-KR" sz="2200" dirty="0"/>
              <a:t>        newCopy.MyField1 = this.MyField1;</a:t>
            </a:r>
            <a:endParaRPr lang="ko-KR" altLang="ko-KR" sz="2200" dirty="0"/>
          </a:p>
          <a:p>
            <a:r>
              <a:rPr lang="en-US" altLang="ko-KR" sz="2200" dirty="0"/>
              <a:t>        newCopy.MyField2 = this.MyField2;</a:t>
            </a:r>
            <a:endParaRPr lang="ko-KR" altLang="ko-KR" sz="2200" dirty="0"/>
          </a:p>
          <a:p>
            <a:r>
              <a:rPr lang="en-US" altLang="ko-KR" sz="2200" dirty="0"/>
              <a:t>        return </a:t>
            </a:r>
            <a:r>
              <a:rPr lang="en-US" altLang="ko-KR" sz="2200" dirty="0" err="1"/>
              <a:t>newCopy</a:t>
            </a:r>
            <a:r>
              <a:rPr lang="en-US" altLang="ko-KR" sz="2200" dirty="0"/>
              <a:t>;</a:t>
            </a:r>
            <a:endParaRPr lang="ko-KR" altLang="ko-KR" sz="2200" dirty="0"/>
          </a:p>
          <a:p>
            <a:r>
              <a:rPr lang="en-US" altLang="ko-KR" sz="2200" dirty="0"/>
              <a:t>    }</a:t>
            </a:r>
            <a:endParaRPr lang="ko-KR" altLang="ko-KR" sz="2200" dirty="0"/>
          </a:p>
          <a:p>
            <a:r>
              <a:rPr lang="en-US" altLang="ko-KR" sz="2200" dirty="0"/>
              <a:t>}</a:t>
            </a:r>
          </a:p>
          <a:p>
            <a:r>
              <a:rPr lang="en-US" altLang="ko-KR" sz="2200" dirty="0"/>
              <a:t>// …</a:t>
            </a:r>
          </a:p>
          <a:p>
            <a:endParaRPr lang="en-US" altLang="ko-KR" sz="2200" dirty="0"/>
          </a:p>
          <a:p>
            <a:r>
              <a:rPr lang="en-US" altLang="ko-KR" sz="2200" dirty="0" err="1"/>
              <a:t>MyClass</a:t>
            </a:r>
            <a:r>
              <a:rPr lang="en-US" altLang="ko-KR" sz="2200" dirty="0"/>
              <a:t> source = new </a:t>
            </a:r>
            <a:r>
              <a:rPr lang="en-US" altLang="ko-KR" sz="2200" dirty="0" err="1"/>
              <a:t>MyClass</a:t>
            </a:r>
            <a:r>
              <a:rPr lang="en-US" altLang="ko-KR" sz="2200" dirty="0"/>
              <a:t>();</a:t>
            </a:r>
          </a:p>
          <a:p>
            <a:r>
              <a:rPr lang="en-US" altLang="ko-KR" sz="2200" dirty="0"/>
              <a:t>source.MyField1 = 10;</a:t>
            </a:r>
          </a:p>
          <a:p>
            <a:r>
              <a:rPr lang="en-US" altLang="ko-KR" sz="2200" dirty="0"/>
              <a:t>source.MyField2 = 20;</a:t>
            </a:r>
          </a:p>
          <a:p>
            <a:endParaRPr lang="en-US" altLang="ko-KR" sz="2200" dirty="0"/>
          </a:p>
          <a:p>
            <a:r>
              <a:rPr lang="en-US" altLang="ko-KR" sz="2200" dirty="0" err="1">
                <a:solidFill>
                  <a:schemeClr val="accent3"/>
                </a:solidFill>
              </a:rPr>
              <a:t>MyClass</a:t>
            </a:r>
            <a:r>
              <a:rPr lang="en-US" altLang="ko-KR" sz="2200" dirty="0">
                <a:solidFill>
                  <a:schemeClr val="accent3"/>
                </a:solidFill>
              </a:rPr>
              <a:t> target = </a:t>
            </a:r>
            <a:r>
              <a:rPr lang="en-US" altLang="ko-KR" sz="2200" dirty="0" err="1">
                <a:solidFill>
                  <a:schemeClr val="accent3"/>
                </a:solidFill>
              </a:rPr>
              <a:t>source.DeepCopy</a:t>
            </a:r>
            <a:r>
              <a:rPr lang="en-US" altLang="ko-KR" sz="2200" dirty="0">
                <a:solidFill>
                  <a:schemeClr val="accent3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84334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48" y="0"/>
            <a:ext cx="5456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0206" y="3075057"/>
            <a:ext cx="7723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고블린 오두막 </a:t>
            </a:r>
            <a:r>
              <a:rPr lang="en-US" sz="4000" dirty="0"/>
              <a:t>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73442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87" y="0"/>
            <a:ext cx="5443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27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167" y="3075057"/>
            <a:ext cx="6697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분노 마법 </a:t>
            </a:r>
            <a:r>
              <a:rPr lang="en-US" sz="4000" dirty="0"/>
              <a:t>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97" y="0"/>
            <a:ext cx="5432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9310" y="3075057"/>
            <a:ext cx="6582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파이어볼</a:t>
            </a:r>
            <a:r>
              <a:rPr lang="en-US" sz="4000" dirty="0"/>
              <a:t> Class</a:t>
            </a:r>
            <a:r>
              <a:rPr lang="ko-KR" altLang="en-US" sz="4000" dirty="0"/>
              <a:t>를 만들어보자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326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0557" y="3075057"/>
            <a:ext cx="942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132771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8266" y="889844"/>
            <a:ext cx="766746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class Employee</a:t>
            </a:r>
          </a:p>
          <a:p>
            <a:r>
              <a:rPr lang="en-US" altLang="ko-KR" sz="3600" dirty="0"/>
              <a:t>{</a:t>
            </a:r>
          </a:p>
          <a:p>
            <a:r>
              <a:rPr lang="en-US" altLang="ko-KR" sz="3600" dirty="0"/>
              <a:t>    private string Name;</a:t>
            </a:r>
          </a:p>
          <a:p>
            <a:endParaRPr lang="en-US" altLang="ko-KR" sz="3600" dirty="0"/>
          </a:p>
          <a:p>
            <a:r>
              <a:rPr lang="en-US" altLang="ko-KR" sz="3600" dirty="0"/>
              <a:t>    public void </a:t>
            </a:r>
            <a:r>
              <a:rPr lang="en-US" altLang="ko-KR" sz="3600" dirty="0" err="1"/>
              <a:t>SetName</a:t>
            </a:r>
            <a:r>
              <a:rPr lang="en-US" altLang="ko-KR" sz="3600" dirty="0"/>
              <a:t>( string Name )</a:t>
            </a:r>
          </a:p>
          <a:p>
            <a:r>
              <a:rPr lang="en-US" altLang="ko-KR" sz="3600" dirty="0"/>
              <a:t>    {</a:t>
            </a:r>
          </a:p>
          <a:p>
            <a:r>
              <a:rPr lang="en-US" altLang="ko-KR" sz="3600" b="1" dirty="0"/>
              <a:t>        </a:t>
            </a:r>
            <a:r>
              <a:rPr lang="en-US" altLang="ko-KR" sz="3600" b="1" dirty="0" err="1">
                <a:solidFill>
                  <a:schemeClr val="accent3"/>
                </a:solidFill>
              </a:rPr>
              <a:t>this</a:t>
            </a:r>
            <a:r>
              <a:rPr lang="en-US" altLang="ko-KR" sz="3600" dirty="0" err="1"/>
              <a:t>.Name</a:t>
            </a:r>
            <a:r>
              <a:rPr lang="en-US" altLang="ko-KR" sz="3600" dirty="0"/>
              <a:t> = Name;</a:t>
            </a:r>
          </a:p>
          <a:p>
            <a:r>
              <a:rPr lang="en-US" altLang="ko-KR" sz="3600" dirty="0"/>
              <a:t>    }</a:t>
            </a:r>
          </a:p>
          <a:p>
            <a:r>
              <a:rPr lang="en-US" altLang="ko-KR" sz="3600" dirty="0"/>
              <a:t>}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1867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"/>
          <p:cNvSpPr/>
          <p:nvPr/>
        </p:nvSpPr>
        <p:spPr>
          <a:xfrm>
            <a:off x="1949572" y="305068"/>
            <a:ext cx="5244857" cy="62478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500" dirty="0"/>
              <a:t>class </a:t>
            </a:r>
            <a:r>
              <a:rPr lang="en-US" altLang="ko-KR" sz="2500" dirty="0" err="1"/>
              <a:t>MyClass</a:t>
            </a:r>
            <a:endParaRPr lang="en-US" altLang="ko-KR" sz="2500" dirty="0"/>
          </a:p>
          <a:p>
            <a:r>
              <a:rPr lang="en-US" altLang="ko-KR" sz="2500" dirty="0"/>
              <a:t>{</a:t>
            </a:r>
          </a:p>
          <a:p>
            <a:r>
              <a:rPr lang="en-US" altLang="ko-KR" sz="2500" dirty="0"/>
              <a:t>    </a:t>
            </a:r>
            <a:r>
              <a:rPr lang="en-US" altLang="ko-KR" sz="2500" dirty="0" err="1"/>
              <a:t>int</a:t>
            </a:r>
            <a:r>
              <a:rPr lang="en-US" altLang="ko-KR" sz="2500" dirty="0"/>
              <a:t> a, b, c;</a:t>
            </a:r>
          </a:p>
          <a:p>
            <a:r>
              <a:rPr lang="en-US" altLang="ko-KR" sz="2500" dirty="0"/>
              <a:t>    public </a:t>
            </a:r>
            <a:r>
              <a:rPr lang="en-US" altLang="ko-KR" sz="2500" dirty="0" err="1">
                <a:solidFill>
                  <a:schemeClr val="accent3"/>
                </a:solidFill>
              </a:rPr>
              <a:t>MyClass</a:t>
            </a:r>
            <a:r>
              <a:rPr lang="en-US" altLang="ko-KR" sz="2500" dirty="0">
                <a:solidFill>
                  <a:schemeClr val="accent3"/>
                </a:solidFill>
              </a:rPr>
              <a:t>()</a:t>
            </a:r>
          </a:p>
          <a:p>
            <a:r>
              <a:rPr lang="en-US" altLang="ko-KR" sz="2500" dirty="0"/>
              <a:t>    {</a:t>
            </a:r>
          </a:p>
          <a:p>
            <a:r>
              <a:rPr lang="en-US" altLang="ko-KR" sz="2500" dirty="0"/>
              <a:t>        </a:t>
            </a:r>
            <a:r>
              <a:rPr lang="en-US" altLang="ko-KR" sz="2500" dirty="0" err="1"/>
              <a:t>this.a</a:t>
            </a:r>
            <a:r>
              <a:rPr lang="en-US" altLang="ko-KR" sz="2500" dirty="0"/>
              <a:t> = 5425;</a:t>
            </a:r>
          </a:p>
          <a:p>
            <a:r>
              <a:rPr lang="en-US" altLang="ko-KR" sz="2500" dirty="0"/>
              <a:t>    }</a:t>
            </a:r>
          </a:p>
          <a:p>
            <a:r>
              <a:rPr lang="en-US" altLang="ko-KR" sz="2500" dirty="0"/>
              <a:t>    public </a:t>
            </a:r>
            <a:r>
              <a:rPr lang="en-US" altLang="ko-KR" sz="2500" dirty="0" err="1">
                <a:solidFill>
                  <a:schemeClr val="accent3"/>
                </a:solidFill>
              </a:rPr>
              <a:t>MyClass</a:t>
            </a:r>
            <a:r>
              <a:rPr lang="en-US" altLang="ko-KR" sz="2500" dirty="0">
                <a:solidFill>
                  <a:schemeClr val="accent3"/>
                </a:solidFill>
              </a:rPr>
              <a:t>(</a:t>
            </a:r>
            <a:r>
              <a:rPr lang="en-US" altLang="ko-KR" sz="2500" dirty="0" err="1">
                <a:solidFill>
                  <a:schemeClr val="accent3"/>
                </a:solidFill>
              </a:rPr>
              <a:t>int</a:t>
            </a:r>
            <a:r>
              <a:rPr lang="en-US" altLang="ko-KR" sz="2500" dirty="0">
                <a:solidFill>
                  <a:schemeClr val="accent3"/>
                </a:solidFill>
              </a:rPr>
              <a:t> b)</a:t>
            </a:r>
            <a:r>
              <a:rPr lang="en-US" altLang="ko-KR" sz="2500" dirty="0"/>
              <a:t> : </a:t>
            </a:r>
            <a:r>
              <a:rPr lang="en-US" altLang="ko-KR" sz="2500" dirty="0">
                <a:solidFill>
                  <a:schemeClr val="accent3"/>
                </a:solidFill>
              </a:rPr>
              <a:t>this()</a:t>
            </a:r>
          </a:p>
          <a:p>
            <a:r>
              <a:rPr lang="en-US" altLang="ko-KR" sz="2500" dirty="0"/>
              <a:t>    {</a:t>
            </a:r>
          </a:p>
          <a:p>
            <a:r>
              <a:rPr lang="en-US" altLang="ko-KR" sz="2500" dirty="0"/>
              <a:t>        </a:t>
            </a:r>
            <a:r>
              <a:rPr lang="en-US" altLang="ko-KR" sz="2500" dirty="0" err="1"/>
              <a:t>this.b</a:t>
            </a:r>
            <a:r>
              <a:rPr lang="en-US" altLang="ko-KR" sz="2500" dirty="0"/>
              <a:t> = b;</a:t>
            </a:r>
          </a:p>
          <a:p>
            <a:r>
              <a:rPr lang="en-US" altLang="ko-KR" sz="2500" dirty="0"/>
              <a:t>    }</a:t>
            </a:r>
          </a:p>
          <a:p>
            <a:r>
              <a:rPr lang="en-US" altLang="ko-KR" sz="2500" dirty="0"/>
              <a:t>    public </a:t>
            </a:r>
            <a:r>
              <a:rPr lang="en-US" altLang="ko-KR" sz="2500" dirty="0" err="1"/>
              <a:t>MyClass</a:t>
            </a:r>
            <a:r>
              <a:rPr lang="en-US" altLang="ko-KR" sz="2500" dirty="0"/>
              <a:t>(</a:t>
            </a:r>
            <a:r>
              <a:rPr lang="en-US" altLang="ko-KR" sz="2500" dirty="0" err="1"/>
              <a:t>int</a:t>
            </a:r>
            <a:r>
              <a:rPr lang="en-US" altLang="ko-KR" sz="2500" dirty="0"/>
              <a:t> b, </a:t>
            </a:r>
            <a:r>
              <a:rPr lang="en-US" altLang="ko-KR" sz="2500" dirty="0" err="1"/>
              <a:t>int</a:t>
            </a:r>
            <a:r>
              <a:rPr lang="en-US" altLang="ko-KR" sz="2500" dirty="0"/>
              <a:t> c) : </a:t>
            </a:r>
            <a:r>
              <a:rPr lang="en-US" altLang="ko-KR" sz="2500" dirty="0">
                <a:solidFill>
                  <a:schemeClr val="accent3"/>
                </a:solidFill>
              </a:rPr>
              <a:t>this( b )</a:t>
            </a:r>
          </a:p>
          <a:p>
            <a:r>
              <a:rPr lang="en-US" altLang="ko-KR" sz="2500" dirty="0"/>
              <a:t>    {</a:t>
            </a:r>
          </a:p>
          <a:p>
            <a:r>
              <a:rPr lang="en-US" altLang="ko-KR" sz="2500" dirty="0"/>
              <a:t>        </a:t>
            </a:r>
            <a:r>
              <a:rPr lang="en-US" altLang="ko-KR" sz="2500" dirty="0" err="1"/>
              <a:t>this.c</a:t>
            </a:r>
            <a:r>
              <a:rPr lang="en-US" altLang="ko-KR" sz="2500" dirty="0"/>
              <a:t> = c;</a:t>
            </a:r>
          </a:p>
          <a:p>
            <a:r>
              <a:rPr lang="en-US" altLang="ko-KR" sz="2500" dirty="0"/>
              <a:t>    }</a:t>
            </a:r>
          </a:p>
          <a:p>
            <a:r>
              <a:rPr lang="en-US" altLang="ko-KR" sz="2500" dirty="0"/>
              <a:t>}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2740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/>
          <p:cNvGraphicFramePr>
            <a:graphicFrameLocks noGrp="1"/>
          </p:cNvGraphicFramePr>
          <p:nvPr>
            <p:extLst/>
          </p:nvPr>
        </p:nvGraphicFramePr>
        <p:xfrm>
          <a:off x="1130606" y="1559690"/>
          <a:ext cx="7056784" cy="3343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271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864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접근 한정자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설명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64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public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클래스의 내부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ko-KR" sz="1400" kern="100">
                          <a:effectLst/>
                        </a:rPr>
                        <a:t>외부 모든 곳에서 접근할 수 있습니다</a:t>
                      </a:r>
                      <a:r>
                        <a:rPr lang="en-US" sz="1400" kern="100">
                          <a:effectLst/>
                        </a:rPr>
                        <a:t>.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729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protected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클래스의 외부에서는 접근할 수 없지만</a:t>
                      </a:r>
                      <a:r>
                        <a:rPr lang="en-US" sz="1400" kern="100">
                          <a:effectLst/>
                        </a:rPr>
                        <a:t>, </a:t>
                      </a:r>
                      <a:r>
                        <a:rPr lang="ko-KR" sz="1400" kern="100">
                          <a:effectLst/>
                        </a:rPr>
                        <a:t>파생 클래스에서는 접근이 가능합니다</a:t>
                      </a:r>
                      <a:r>
                        <a:rPr lang="en-US" sz="1400" kern="100">
                          <a:effectLst/>
                        </a:rPr>
                        <a:t>.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729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private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클래스의 내부에서만 접근할 수 있습니다</a:t>
                      </a:r>
                      <a:r>
                        <a:rPr lang="en-US" sz="1400" kern="100">
                          <a:effectLst/>
                        </a:rPr>
                        <a:t>. </a:t>
                      </a:r>
                      <a:r>
                        <a:rPr lang="ko-KR" sz="1400" kern="100">
                          <a:effectLst/>
                        </a:rPr>
                        <a:t>파생 클래스에서도 접근이 불가능합니다</a:t>
                      </a:r>
                      <a:r>
                        <a:rPr lang="en-US" sz="1400" kern="100">
                          <a:effectLst/>
                        </a:rPr>
                        <a:t>.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594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internal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같은 어셈블리에 있는 코드에 대해서만</a:t>
                      </a:r>
                      <a:r>
                        <a:rPr lang="en-US" sz="1400" kern="100" dirty="0">
                          <a:effectLst/>
                        </a:rPr>
                        <a:t> public</a:t>
                      </a:r>
                      <a:r>
                        <a:rPr lang="ko-KR" sz="1400" kern="100" dirty="0">
                          <a:effectLst/>
                        </a:rPr>
                        <a:t>으로 접근할 수 있습니다</a:t>
                      </a:r>
                      <a:r>
                        <a:rPr lang="en-US" sz="1400" kern="100" dirty="0">
                          <a:effectLst/>
                        </a:rPr>
                        <a:t>. </a:t>
                      </a:r>
                      <a:r>
                        <a:rPr lang="ko-KR" sz="1400" kern="100" dirty="0">
                          <a:effectLst/>
                        </a:rPr>
                        <a:t>다른 어셈블리에 있는 코드에서는</a:t>
                      </a:r>
                      <a:r>
                        <a:rPr lang="en-US" sz="1400" kern="100" dirty="0">
                          <a:effectLst/>
                        </a:rPr>
                        <a:t> private</a:t>
                      </a:r>
                      <a:r>
                        <a:rPr lang="ko-KR" sz="1400" kern="100" dirty="0">
                          <a:effectLst/>
                        </a:rPr>
                        <a:t>와 같은 수준의 </a:t>
                      </a:r>
                      <a:r>
                        <a:rPr lang="ko-KR" sz="1400" kern="100" dirty="0" err="1">
                          <a:effectLst/>
                        </a:rPr>
                        <a:t>접근성을</a:t>
                      </a:r>
                      <a:r>
                        <a:rPr lang="ko-KR" sz="1400" kern="100" dirty="0">
                          <a:effectLst/>
                        </a:rPr>
                        <a:t> 가집니다</a:t>
                      </a:r>
                      <a:r>
                        <a:rPr lang="en-US" sz="1400" kern="100" dirty="0">
                          <a:effectLst/>
                        </a:rPr>
                        <a:t>.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3594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protected internal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</a:rPr>
                        <a:t>같은 어셈블리에 있는 코드에 대해서만</a:t>
                      </a:r>
                      <a:r>
                        <a:rPr lang="en-US" sz="1400" kern="100" dirty="0">
                          <a:effectLst/>
                        </a:rPr>
                        <a:t> protected</a:t>
                      </a:r>
                      <a:r>
                        <a:rPr lang="ko-KR" sz="1400" kern="100" dirty="0">
                          <a:effectLst/>
                        </a:rPr>
                        <a:t>로 접근할 수 있습니다</a:t>
                      </a:r>
                      <a:r>
                        <a:rPr lang="en-US" sz="1400" kern="100" dirty="0">
                          <a:effectLst/>
                        </a:rPr>
                        <a:t>. </a:t>
                      </a:r>
                      <a:r>
                        <a:rPr lang="ko-KR" sz="1400" kern="100" dirty="0">
                          <a:effectLst/>
                        </a:rPr>
                        <a:t>다른 어셈블리에 있는 코드에서는</a:t>
                      </a:r>
                      <a:r>
                        <a:rPr lang="en-US" sz="1400" kern="100" dirty="0">
                          <a:effectLst/>
                        </a:rPr>
                        <a:t> private</a:t>
                      </a:r>
                      <a:r>
                        <a:rPr lang="ko-KR" sz="1400" kern="100" dirty="0">
                          <a:effectLst/>
                        </a:rPr>
                        <a:t>와 같은 수준의 </a:t>
                      </a:r>
                      <a:r>
                        <a:rPr lang="ko-KR" sz="1400" kern="100" dirty="0" err="1">
                          <a:effectLst/>
                        </a:rPr>
                        <a:t>접근성을</a:t>
                      </a:r>
                      <a:r>
                        <a:rPr lang="ko-KR" sz="1400" kern="100" dirty="0">
                          <a:effectLst/>
                        </a:rPr>
                        <a:t> 가집니다</a:t>
                      </a:r>
                      <a:r>
                        <a:rPr lang="en-US" sz="1400" kern="100" dirty="0">
                          <a:effectLst/>
                        </a:rPr>
                        <a:t>.</a:t>
                      </a:r>
                      <a:endParaRPr lang="ko-KR" sz="14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640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1987</TotalTime>
  <Words>652</Words>
  <Application>Microsoft Office PowerPoint</Application>
  <PresentationFormat>화면 슬라이드 쇼(4:3)</PresentationFormat>
  <Paragraphs>247</Paragraphs>
  <Slides>55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맑은 고딕</vt:lpstr>
      <vt:lpstr>Arial</vt:lpstr>
      <vt:lpstr>Calibri</vt:lpstr>
      <vt:lpstr>Calibri Light</vt:lpstr>
      <vt:lpstr>Times New Roman</vt:lpstr>
      <vt:lpstr>Office Theme</vt:lpstr>
      <vt:lpstr>Visio</vt:lpstr>
      <vt:lpstr>Class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Isaac D. Lee(이동규님)</dc:creator>
  <cp:lastModifiedBy>Isaac D. Lee(이동규님)</cp:lastModifiedBy>
  <cp:revision>91</cp:revision>
  <dcterms:created xsi:type="dcterms:W3CDTF">2016-04-05T23:13:15Z</dcterms:created>
  <dcterms:modified xsi:type="dcterms:W3CDTF">2017-03-29T11:31:59Z</dcterms:modified>
</cp:coreProperties>
</file>